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66" r:id="rId7"/>
    <p:sldId id="258" r:id="rId8"/>
    <p:sldId id="261" r:id="rId9"/>
    <p:sldId id="260" r:id="rId10"/>
    <p:sldId id="262" r:id="rId11"/>
    <p:sldId id="263" r:id="rId12"/>
    <p:sldId id="269" r:id="rId13"/>
    <p:sldId id="264" r:id="rId14"/>
    <p:sldId id="268" r:id="rId15"/>
    <p:sldId id="26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3994E4B-EC84-4467-B9EB-61576DD7ED8C}"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76AC2117-9E32-4E05-B58A-ECBBBDD9F1D7}">
      <dgm:prSet/>
      <dgm:spPr/>
      <dgm:t>
        <a:bodyPr/>
        <a:lstStyle/>
        <a:p>
          <a:r>
            <a:rPr lang="en-US"/>
            <a:t>Nonintrusive load monitoring: Disaggregation of power usage into individual appliances</a:t>
          </a:r>
        </a:p>
      </dgm:t>
    </dgm:pt>
    <dgm:pt modelId="{EA651ECA-02D0-4F04-B814-9E52E1F36B3F}" type="parTrans" cxnId="{46E30F35-E595-49AA-96C7-69E03C26BB1D}">
      <dgm:prSet/>
      <dgm:spPr/>
      <dgm:t>
        <a:bodyPr/>
        <a:lstStyle/>
        <a:p>
          <a:endParaRPr lang="en-US"/>
        </a:p>
      </dgm:t>
    </dgm:pt>
    <dgm:pt modelId="{673CAC18-ED0E-4356-A57D-7927ECE6CDC1}" type="sibTrans" cxnId="{46E30F35-E595-49AA-96C7-69E03C26BB1D}">
      <dgm:prSet/>
      <dgm:spPr/>
      <dgm:t>
        <a:bodyPr/>
        <a:lstStyle/>
        <a:p>
          <a:endParaRPr lang="en-US"/>
        </a:p>
      </dgm:t>
    </dgm:pt>
    <dgm:pt modelId="{D9FB92AD-B955-4607-9593-097DC4712774}">
      <dgm:prSet/>
      <dgm:spPr/>
      <dgm:t>
        <a:bodyPr/>
        <a:lstStyle/>
        <a:p>
          <a:r>
            <a:rPr lang="en-US"/>
            <a:t>Generate real time recommendation by mining users' frequent activity</a:t>
          </a:r>
        </a:p>
      </dgm:t>
    </dgm:pt>
    <dgm:pt modelId="{AF1BA41D-30DD-4DA3-9B6E-4EFE9EB1A2CA}" type="parTrans" cxnId="{B03E7330-79F3-41CD-AB94-58820C070278}">
      <dgm:prSet/>
      <dgm:spPr/>
      <dgm:t>
        <a:bodyPr/>
        <a:lstStyle/>
        <a:p>
          <a:endParaRPr lang="en-US"/>
        </a:p>
      </dgm:t>
    </dgm:pt>
    <dgm:pt modelId="{A153F7D8-45C7-4D1D-8ACE-AD0E4E74B8B4}" type="sibTrans" cxnId="{B03E7330-79F3-41CD-AB94-58820C070278}">
      <dgm:prSet/>
      <dgm:spPr/>
      <dgm:t>
        <a:bodyPr/>
        <a:lstStyle/>
        <a:p>
          <a:endParaRPr lang="en-US"/>
        </a:p>
      </dgm:t>
    </dgm:pt>
    <dgm:pt modelId="{18C45947-EFEB-4D10-8356-2E17AC054526}">
      <dgm:prSet/>
      <dgm:spPr/>
      <dgm:t>
        <a:bodyPr/>
        <a:lstStyle/>
        <a:p>
          <a:r>
            <a:rPr lang="en-US" dirty="0"/>
            <a:t>Interaction with user using intuitive UI</a:t>
          </a:r>
        </a:p>
      </dgm:t>
    </dgm:pt>
    <dgm:pt modelId="{7D2FBE01-7F67-4459-9EB1-E04A1E87E731}" type="parTrans" cxnId="{B4673B6C-9DC8-4186-822C-BA98C5829927}">
      <dgm:prSet/>
      <dgm:spPr/>
      <dgm:t>
        <a:bodyPr/>
        <a:lstStyle/>
        <a:p>
          <a:endParaRPr lang="en-US"/>
        </a:p>
      </dgm:t>
    </dgm:pt>
    <dgm:pt modelId="{53C0365E-5765-4C6D-A80E-745292AB144B}" type="sibTrans" cxnId="{B4673B6C-9DC8-4186-822C-BA98C5829927}">
      <dgm:prSet/>
      <dgm:spPr/>
      <dgm:t>
        <a:bodyPr/>
        <a:lstStyle/>
        <a:p>
          <a:endParaRPr lang="en-US"/>
        </a:p>
      </dgm:t>
    </dgm:pt>
    <dgm:pt modelId="{08F86634-D606-4AD2-96FA-42B40595C646}">
      <dgm:prSet/>
      <dgm:spPr/>
      <dgm:t>
        <a:bodyPr/>
        <a:lstStyle/>
        <a:p>
          <a:r>
            <a:rPr lang="en-US"/>
            <a:t>Shows recommendations</a:t>
          </a:r>
        </a:p>
      </dgm:t>
    </dgm:pt>
    <dgm:pt modelId="{C96576B2-20CA-4361-86B4-479A004087DF}" type="parTrans" cxnId="{9E510E66-53F2-487F-B6BE-3A93424FD738}">
      <dgm:prSet/>
      <dgm:spPr/>
      <dgm:t>
        <a:bodyPr/>
        <a:lstStyle/>
        <a:p>
          <a:endParaRPr lang="en-US"/>
        </a:p>
      </dgm:t>
    </dgm:pt>
    <dgm:pt modelId="{EAD5B5AB-838D-437B-880D-A19D2576FF9C}" type="sibTrans" cxnId="{9E510E66-53F2-487F-B6BE-3A93424FD738}">
      <dgm:prSet/>
      <dgm:spPr/>
      <dgm:t>
        <a:bodyPr/>
        <a:lstStyle/>
        <a:p>
          <a:endParaRPr lang="en-US"/>
        </a:p>
      </dgm:t>
    </dgm:pt>
    <dgm:pt modelId="{1C3ED6E5-CAE1-45D7-B178-994AE29A11BB}">
      <dgm:prSet/>
      <dgm:spPr/>
      <dgm:t>
        <a:bodyPr/>
        <a:lstStyle/>
        <a:p>
          <a:r>
            <a:rPr lang="en-US"/>
            <a:t>asks users to turn off appliances, incase not a frequent activity</a:t>
          </a:r>
        </a:p>
      </dgm:t>
    </dgm:pt>
    <dgm:pt modelId="{365FA5E8-4354-4A32-BBCC-0D11211A2717}" type="parTrans" cxnId="{A9088F25-2EAB-4E1B-B32D-DBBB52AE7AB6}">
      <dgm:prSet/>
      <dgm:spPr/>
      <dgm:t>
        <a:bodyPr/>
        <a:lstStyle/>
        <a:p>
          <a:endParaRPr lang="en-US"/>
        </a:p>
      </dgm:t>
    </dgm:pt>
    <dgm:pt modelId="{CA577B0F-6FF4-4131-BE15-E36FD5001CA1}" type="sibTrans" cxnId="{A9088F25-2EAB-4E1B-B32D-DBBB52AE7AB6}">
      <dgm:prSet/>
      <dgm:spPr/>
      <dgm:t>
        <a:bodyPr/>
        <a:lstStyle/>
        <a:p>
          <a:endParaRPr lang="en-US"/>
        </a:p>
      </dgm:t>
    </dgm:pt>
    <dgm:pt modelId="{75465844-63B3-4953-9E19-AA665678F590}">
      <dgm:prSet/>
      <dgm:spPr/>
      <dgm:t>
        <a:bodyPr/>
        <a:lstStyle/>
        <a:p>
          <a:r>
            <a:rPr lang="en-US" dirty="0"/>
            <a:t>Keeps seasonality in mind</a:t>
          </a:r>
        </a:p>
      </dgm:t>
    </dgm:pt>
    <dgm:pt modelId="{ACAC3E38-FEB8-4BD0-A55E-EEA4062DEF47}" type="parTrans" cxnId="{333FDE44-CD76-49BB-85DC-5016410DF231}">
      <dgm:prSet/>
      <dgm:spPr/>
      <dgm:t>
        <a:bodyPr/>
        <a:lstStyle/>
        <a:p>
          <a:endParaRPr lang="en-US"/>
        </a:p>
      </dgm:t>
    </dgm:pt>
    <dgm:pt modelId="{229E842F-2BC1-485E-8C3F-5B31064E67CD}" type="sibTrans" cxnId="{333FDE44-CD76-49BB-85DC-5016410DF231}">
      <dgm:prSet/>
      <dgm:spPr/>
      <dgm:t>
        <a:bodyPr/>
        <a:lstStyle/>
        <a:p>
          <a:endParaRPr lang="en-US"/>
        </a:p>
      </dgm:t>
    </dgm:pt>
    <dgm:pt modelId="{A068A68C-801F-48FC-BD37-427452FA6CC6}">
      <dgm:prSet/>
      <dgm:spPr/>
      <dgm:t>
        <a:bodyPr/>
        <a:lstStyle/>
        <a:p>
          <a:r>
            <a:rPr lang="en-US"/>
            <a:t>Displays  weekly appliance level energy consumption</a:t>
          </a:r>
        </a:p>
      </dgm:t>
    </dgm:pt>
    <dgm:pt modelId="{438FC001-31F4-484B-95C7-97946E35E546}" type="parTrans" cxnId="{2BEE820D-931B-4177-A1ED-C9B9BD11EBD0}">
      <dgm:prSet/>
      <dgm:spPr/>
      <dgm:t>
        <a:bodyPr/>
        <a:lstStyle/>
        <a:p>
          <a:endParaRPr lang="en-US"/>
        </a:p>
      </dgm:t>
    </dgm:pt>
    <dgm:pt modelId="{14CDFC04-BBB6-4A67-AC37-F7D311B4ADDD}" type="sibTrans" cxnId="{2BEE820D-931B-4177-A1ED-C9B9BD11EBD0}">
      <dgm:prSet/>
      <dgm:spPr/>
      <dgm:t>
        <a:bodyPr/>
        <a:lstStyle/>
        <a:p>
          <a:endParaRPr lang="en-US"/>
        </a:p>
      </dgm:t>
    </dgm:pt>
    <dgm:pt modelId="{98E36576-E109-4428-A400-F4CDC0ECB974}" type="pres">
      <dgm:prSet presAssocID="{73994E4B-EC84-4467-B9EB-61576DD7ED8C}" presName="hierChild1" presStyleCnt="0">
        <dgm:presLayoutVars>
          <dgm:chPref val="1"/>
          <dgm:dir/>
          <dgm:animOne val="branch"/>
          <dgm:animLvl val="lvl"/>
          <dgm:resizeHandles/>
        </dgm:presLayoutVars>
      </dgm:prSet>
      <dgm:spPr/>
    </dgm:pt>
    <dgm:pt modelId="{55BD19FA-6C2C-4413-AA7A-C8556A90274A}" type="pres">
      <dgm:prSet presAssocID="{76AC2117-9E32-4E05-B58A-ECBBBDD9F1D7}" presName="hierRoot1" presStyleCnt="0"/>
      <dgm:spPr/>
    </dgm:pt>
    <dgm:pt modelId="{232001BE-F753-42FA-8F75-4919687E5FD0}" type="pres">
      <dgm:prSet presAssocID="{76AC2117-9E32-4E05-B58A-ECBBBDD9F1D7}" presName="composite" presStyleCnt="0"/>
      <dgm:spPr/>
    </dgm:pt>
    <dgm:pt modelId="{016E9534-AFA4-4B2A-9C0A-090A3BA0D1C4}" type="pres">
      <dgm:prSet presAssocID="{76AC2117-9E32-4E05-B58A-ECBBBDD9F1D7}" presName="background" presStyleLbl="node0" presStyleIdx="0" presStyleCnt="3"/>
      <dgm:spPr/>
    </dgm:pt>
    <dgm:pt modelId="{E021767C-72D5-46F3-9A63-384F4EE8F490}" type="pres">
      <dgm:prSet presAssocID="{76AC2117-9E32-4E05-B58A-ECBBBDD9F1D7}" presName="text" presStyleLbl="fgAcc0" presStyleIdx="0" presStyleCnt="3">
        <dgm:presLayoutVars>
          <dgm:chPref val="3"/>
        </dgm:presLayoutVars>
      </dgm:prSet>
      <dgm:spPr/>
    </dgm:pt>
    <dgm:pt modelId="{8B90C793-65FE-43A5-A161-ED7B9AF78460}" type="pres">
      <dgm:prSet presAssocID="{76AC2117-9E32-4E05-B58A-ECBBBDD9F1D7}" presName="hierChild2" presStyleCnt="0"/>
      <dgm:spPr/>
    </dgm:pt>
    <dgm:pt modelId="{DCCD6532-0D2F-411D-A127-457554714B55}" type="pres">
      <dgm:prSet presAssocID="{D9FB92AD-B955-4607-9593-097DC4712774}" presName="hierRoot1" presStyleCnt="0"/>
      <dgm:spPr/>
    </dgm:pt>
    <dgm:pt modelId="{FB19D073-3D5A-4BF2-AC7B-FFFC9A94AF07}" type="pres">
      <dgm:prSet presAssocID="{D9FB92AD-B955-4607-9593-097DC4712774}" presName="composite" presStyleCnt="0"/>
      <dgm:spPr/>
    </dgm:pt>
    <dgm:pt modelId="{075AAA47-E8FC-42BC-B85A-8480958AC526}" type="pres">
      <dgm:prSet presAssocID="{D9FB92AD-B955-4607-9593-097DC4712774}" presName="background" presStyleLbl="node0" presStyleIdx="1" presStyleCnt="3"/>
      <dgm:spPr/>
    </dgm:pt>
    <dgm:pt modelId="{2CB80D2F-A749-41A7-8837-9930FD8E73B3}" type="pres">
      <dgm:prSet presAssocID="{D9FB92AD-B955-4607-9593-097DC4712774}" presName="text" presStyleLbl="fgAcc0" presStyleIdx="1" presStyleCnt="3">
        <dgm:presLayoutVars>
          <dgm:chPref val="3"/>
        </dgm:presLayoutVars>
      </dgm:prSet>
      <dgm:spPr/>
    </dgm:pt>
    <dgm:pt modelId="{83BF1789-7242-48D7-BE7E-6D05860ED9AA}" type="pres">
      <dgm:prSet presAssocID="{D9FB92AD-B955-4607-9593-097DC4712774}" presName="hierChild2" presStyleCnt="0"/>
      <dgm:spPr/>
    </dgm:pt>
    <dgm:pt modelId="{292E737C-72D5-4A3F-B3CB-1F606D06ADEF}" type="pres">
      <dgm:prSet presAssocID="{18C45947-EFEB-4D10-8356-2E17AC054526}" presName="hierRoot1" presStyleCnt="0"/>
      <dgm:spPr/>
    </dgm:pt>
    <dgm:pt modelId="{38301AD8-93BB-4D26-B1D6-9E1200362898}" type="pres">
      <dgm:prSet presAssocID="{18C45947-EFEB-4D10-8356-2E17AC054526}" presName="composite" presStyleCnt="0"/>
      <dgm:spPr/>
    </dgm:pt>
    <dgm:pt modelId="{F5977E54-EC9C-43D9-82DA-6391A5B2F8F2}" type="pres">
      <dgm:prSet presAssocID="{18C45947-EFEB-4D10-8356-2E17AC054526}" presName="background" presStyleLbl="node0" presStyleIdx="2" presStyleCnt="3"/>
      <dgm:spPr/>
    </dgm:pt>
    <dgm:pt modelId="{0821762E-9466-4EB5-BB9C-A0C9EBCDFE44}" type="pres">
      <dgm:prSet presAssocID="{18C45947-EFEB-4D10-8356-2E17AC054526}" presName="text" presStyleLbl="fgAcc0" presStyleIdx="2" presStyleCnt="3">
        <dgm:presLayoutVars>
          <dgm:chPref val="3"/>
        </dgm:presLayoutVars>
      </dgm:prSet>
      <dgm:spPr/>
    </dgm:pt>
    <dgm:pt modelId="{31F5B0EB-4A5C-4169-B02B-70BDF6D8F367}" type="pres">
      <dgm:prSet presAssocID="{18C45947-EFEB-4D10-8356-2E17AC054526}" presName="hierChild2" presStyleCnt="0"/>
      <dgm:spPr/>
    </dgm:pt>
    <dgm:pt modelId="{78C63BCC-D757-48B2-84AE-327DB9C5F4A1}" type="pres">
      <dgm:prSet presAssocID="{C96576B2-20CA-4361-86B4-479A004087DF}" presName="Name10" presStyleLbl="parChTrans1D2" presStyleIdx="0" presStyleCnt="4"/>
      <dgm:spPr/>
    </dgm:pt>
    <dgm:pt modelId="{71AF1109-BD5C-4267-900B-BD1006EC6308}" type="pres">
      <dgm:prSet presAssocID="{08F86634-D606-4AD2-96FA-42B40595C646}" presName="hierRoot2" presStyleCnt="0"/>
      <dgm:spPr/>
    </dgm:pt>
    <dgm:pt modelId="{AF6534C3-EE74-4723-91A0-1BA7821C3AA5}" type="pres">
      <dgm:prSet presAssocID="{08F86634-D606-4AD2-96FA-42B40595C646}" presName="composite2" presStyleCnt="0"/>
      <dgm:spPr/>
    </dgm:pt>
    <dgm:pt modelId="{3B655701-C523-42D2-8BAF-36B2C18CAC0B}" type="pres">
      <dgm:prSet presAssocID="{08F86634-D606-4AD2-96FA-42B40595C646}" presName="background2" presStyleLbl="node2" presStyleIdx="0" presStyleCnt="4"/>
      <dgm:spPr/>
    </dgm:pt>
    <dgm:pt modelId="{7F0AD327-8ABE-412F-828C-6354383B1758}" type="pres">
      <dgm:prSet presAssocID="{08F86634-D606-4AD2-96FA-42B40595C646}" presName="text2" presStyleLbl="fgAcc2" presStyleIdx="0" presStyleCnt="4">
        <dgm:presLayoutVars>
          <dgm:chPref val="3"/>
        </dgm:presLayoutVars>
      </dgm:prSet>
      <dgm:spPr/>
    </dgm:pt>
    <dgm:pt modelId="{D093E6A1-9AB6-484E-AD3F-452773F00F1F}" type="pres">
      <dgm:prSet presAssocID="{08F86634-D606-4AD2-96FA-42B40595C646}" presName="hierChild3" presStyleCnt="0"/>
      <dgm:spPr/>
    </dgm:pt>
    <dgm:pt modelId="{29E78797-2121-46C2-A33F-206E797E6984}" type="pres">
      <dgm:prSet presAssocID="{365FA5E8-4354-4A32-BBCC-0D11211A2717}" presName="Name10" presStyleLbl="parChTrans1D2" presStyleIdx="1" presStyleCnt="4"/>
      <dgm:spPr/>
    </dgm:pt>
    <dgm:pt modelId="{2F6D17B7-EC82-4BC8-A6C1-B24CF4045F91}" type="pres">
      <dgm:prSet presAssocID="{1C3ED6E5-CAE1-45D7-B178-994AE29A11BB}" presName="hierRoot2" presStyleCnt="0"/>
      <dgm:spPr/>
    </dgm:pt>
    <dgm:pt modelId="{AE4F565B-90E9-43CA-BAEF-941F4CE1C1F8}" type="pres">
      <dgm:prSet presAssocID="{1C3ED6E5-CAE1-45D7-B178-994AE29A11BB}" presName="composite2" presStyleCnt="0"/>
      <dgm:spPr/>
    </dgm:pt>
    <dgm:pt modelId="{E57EC4D4-B43D-4B14-87AA-631A0B6BDE70}" type="pres">
      <dgm:prSet presAssocID="{1C3ED6E5-CAE1-45D7-B178-994AE29A11BB}" presName="background2" presStyleLbl="node2" presStyleIdx="1" presStyleCnt="4"/>
      <dgm:spPr/>
    </dgm:pt>
    <dgm:pt modelId="{AB3B2468-DF74-4AE5-96E9-140B0510E98E}" type="pres">
      <dgm:prSet presAssocID="{1C3ED6E5-CAE1-45D7-B178-994AE29A11BB}" presName="text2" presStyleLbl="fgAcc2" presStyleIdx="1" presStyleCnt="4">
        <dgm:presLayoutVars>
          <dgm:chPref val="3"/>
        </dgm:presLayoutVars>
      </dgm:prSet>
      <dgm:spPr/>
    </dgm:pt>
    <dgm:pt modelId="{1C617078-C099-4F75-B58B-E5D1FE981144}" type="pres">
      <dgm:prSet presAssocID="{1C3ED6E5-CAE1-45D7-B178-994AE29A11BB}" presName="hierChild3" presStyleCnt="0"/>
      <dgm:spPr/>
    </dgm:pt>
    <dgm:pt modelId="{9B75A578-2205-4CB2-BA77-0E0107F0BBC3}" type="pres">
      <dgm:prSet presAssocID="{ACAC3E38-FEB8-4BD0-A55E-EEA4062DEF47}" presName="Name10" presStyleLbl="parChTrans1D2" presStyleIdx="2" presStyleCnt="4"/>
      <dgm:spPr/>
    </dgm:pt>
    <dgm:pt modelId="{824D59F9-6AB8-456B-94FD-D0F4A5119DC9}" type="pres">
      <dgm:prSet presAssocID="{75465844-63B3-4953-9E19-AA665678F590}" presName="hierRoot2" presStyleCnt="0"/>
      <dgm:spPr/>
    </dgm:pt>
    <dgm:pt modelId="{7E5C609D-EB6A-42B0-AD1F-6F9FFA9DD5CB}" type="pres">
      <dgm:prSet presAssocID="{75465844-63B3-4953-9E19-AA665678F590}" presName="composite2" presStyleCnt="0"/>
      <dgm:spPr/>
    </dgm:pt>
    <dgm:pt modelId="{ADA69AF0-11BB-4C3C-8085-BFCA0DF8952C}" type="pres">
      <dgm:prSet presAssocID="{75465844-63B3-4953-9E19-AA665678F590}" presName="background2" presStyleLbl="node2" presStyleIdx="2" presStyleCnt="4"/>
      <dgm:spPr/>
    </dgm:pt>
    <dgm:pt modelId="{67233DAF-302B-46B5-B076-962597E4F92B}" type="pres">
      <dgm:prSet presAssocID="{75465844-63B3-4953-9E19-AA665678F590}" presName="text2" presStyleLbl="fgAcc2" presStyleIdx="2" presStyleCnt="4">
        <dgm:presLayoutVars>
          <dgm:chPref val="3"/>
        </dgm:presLayoutVars>
      </dgm:prSet>
      <dgm:spPr/>
    </dgm:pt>
    <dgm:pt modelId="{C7800880-9265-47D3-93CE-940CE0AC7D62}" type="pres">
      <dgm:prSet presAssocID="{75465844-63B3-4953-9E19-AA665678F590}" presName="hierChild3" presStyleCnt="0"/>
      <dgm:spPr/>
    </dgm:pt>
    <dgm:pt modelId="{2E3790CE-1074-4DEF-A4E2-9C2F0A4F2740}" type="pres">
      <dgm:prSet presAssocID="{438FC001-31F4-484B-95C7-97946E35E546}" presName="Name10" presStyleLbl="parChTrans1D2" presStyleIdx="3" presStyleCnt="4"/>
      <dgm:spPr/>
    </dgm:pt>
    <dgm:pt modelId="{EB6CBAAA-4184-45A0-98E5-BA6ADB22DCDB}" type="pres">
      <dgm:prSet presAssocID="{A068A68C-801F-48FC-BD37-427452FA6CC6}" presName="hierRoot2" presStyleCnt="0"/>
      <dgm:spPr/>
    </dgm:pt>
    <dgm:pt modelId="{88FE323B-96F0-4F42-955F-917C4639E46F}" type="pres">
      <dgm:prSet presAssocID="{A068A68C-801F-48FC-BD37-427452FA6CC6}" presName="composite2" presStyleCnt="0"/>
      <dgm:spPr/>
    </dgm:pt>
    <dgm:pt modelId="{A84CB3D8-2C39-4970-AA72-D2F67AC77761}" type="pres">
      <dgm:prSet presAssocID="{A068A68C-801F-48FC-BD37-427452FA6CC6}" presName="background2" presStyleLbl="node2" presStyleIdx="3" presStyleCnt="4"/>
      <dgm:spPr/>
    </dgm:pt>
    <dgm:pt modelId="{5B748514-FB57-4B95-955C-4CCFDF7A0D00}" type="pres">
      <dgm:prSet presAssocID="{A068A68C-801F-48FC-BD37-427452FA6CC6}" presName="text2" presStyleLbl="fgAcc2" presStyleIdx="3" presStyleCnt="4">
        <dgm:presLayoutVars>
          <dgm:chPref val="3"/>
        </dgm:presLayoutVars>
      </dgm:prSet>
      <dgm:spPr/>
    </dgm:pt>
    <dgm:pt modelId="{9D458F91-EA08-4729-84D9-B8E59B62F08C}" type="pres">
      <dgm:prSet presAssocID="{A068A68C-801F-48FC-BD37-427452FA6CC6}" presName="hierChild3" presStyleCnt="0"/>
      <dgm:spPr/>
    </dgm:pt>
  </dgm:ptLst>
  <dgm:cxnLst>
    <dgm:cxn modelId="{9F2E3605-B00F-4C59-A38A-A8F41F0B520D}" type="presOf" srcId="{A068A68C-801F-48FC-BD37-427452FA6CC6}" destId="{5B748514-FB57-4B95-955C-4CCFDF7A0D00}" srcOrd="0" destOrd="0" presId="urn:microsoft.com/office/officeart/2005/8/layout/hierarchy1"/>
    <dgm:cxn modelId="{2BEE820D-931B-4177-A1ED-C9B9BD11EBD0}" srcId="{18C45947-EFEB-4D10-8356-2E17AC054526}" destId="{A068A68C-801F-48FC-BD37-427452FA6CC6}" srcOrd="3" destOrd="0" parTransId="{438FC001-31F4-484B-95C7-97946E35E546}" sibTransId="{14CDFC04-BBB6-4A67-AC37-F7D311B4ADDD}"/>
    <dgm:cxn modelId="{B61F1B0F-58C1-4DDD-9F29-00664CC61CB3}" type="presOf" srcId="{75465844-63B3-4953-9E19-AA665678F590}" destId="{67233DAF-302B-46B5-B076-962597E4F92B}" srcOrd="0" destOrd="0" presId="urn:microsoft.com/office/officeart/2005/8/layout/hierarchy1"/>
    <dgm:cxn modelId="{2F1EC119-5D67-4EEB-8054-2CBE340B1FD7}" type="presOf" srcId="{438FC001-31F4-484B-95C7-97946E35E546}" destId="{2E3790CE-1074-4DEF-A4E2-9C2F0A4F2740}" srcOrd="0" destOrd="0" presId="urn:microsoft.com/office/officeart/2005/8/layout/hierarchy1"/>
    <dgm:cxn modelId="{A9088F25-2EAB-4E1B-B32D-DBBB52AE7AB6}" srcId="{18C45947-EFEB-4D10-8356-2E17AC054526}" destId="{1C3ED6E5-CAE1-45D7-B178-994AE29A11BB}" srcOrd="1" destOrd="0" parTransId="{365FA5E8-4354-4A32-BBCC-0D11211A2717}" sibTransId="{CA577B0F-6FF4-4131-BE15-E36FD5001CA1}"/>
    <dgm:cxn modelId="{5EBC1526-52D7-4A26-81BE-E8E7FC189D6A}" type="presOf" srcId="{08F86634-D606-4AD2-96FA-42B40595C646}" destId="{7F0AD327-8ABE-412F-828C-6354383B1758}" srcOrd="0" destOrd="0" presId="urn:microsoft.com/office/officeart/2005/8/layout/hierarchy1"/>
    <dgm:cxn modelId="{B03E7330-79F3-41CD-AB94-58820C070278}" srcId="{73994E4B-EC84-4467-B9EB-61576DD7ED8C}" destId="{D9FB92AD-B955-4607-9593-097DC4712774}" srcOrd="1" destOrd="0" parTransId="{AF1BA41D-30DD-4DA3-9B6E-4EFE9EB1A2CA}" sibTransId="{A153F7D8-45C7-4D1D-8ACE-AD0E4E74B8B4}"/>
    <dgm:cxn modelId="{46E30F35-E595-49AA-96C7-69E03C26BB1D}" srcId="{73994E4B-EC84-4467-B9EB-61576DD7ED8C}" destId="{76AC2117-9E32-4E05-B58A-ECBBBDD9F1D7}" srcOrd="0" destOrd="0" parTransId="{EA651ECA-02D0-4F04-B814-9E52E1F36B3F}" sibTransId="{673CAC18-ED0E-4356-A57D-7927ECE6CDC1}"/>
    <dgm:cxn modelId="{7D0B1F40-0FCD-42B5-9332-BFC929F47A60}" type="presOf" srcId="{365FA5E8-4354-4A32-BBCC-0D11211A2717}" destId="{29E78797-2121-46C2-A33F-206E797E6984}" srcOrd="0" destOrd="0" presId="urn:microsoft.com/office/officeart/2005/8/layout/hierarchy1"/>
    <dgm:cxn modelId="{333FDE44-CD76-49BB-85DC-5016410DF231}" srcId="{18C45947-EFEB-4D10-8356-2E17AC054526}" destId="{75465844-63B3-4953-9E19-AA665678F590}" srcOrd="2" destOrd="0" parTransId="{ACAC3E38-FEB8-4BD0-A55E-EEA4062DEF47}" sibTransId="{229E842F-2BC1-485E-8C3F-5B31064E67CD}"/>
    <dgm:cxn modelId="{9E510E66-53F2-487F-B6BE-3A93424FD738}" srcId="{18C45947-EFEB-4D10-8356-2E17AC054526}" destId="{08F86634-D606-4AD2-96FA-42B40595C646}" srcOrd="0" destOrd="0" parTransId="{C96576B2-20CA-4361-86B4-479A004087DF}" sibTransId="{EAD5B5AB-838D-437B-880D-A19D2576FF9C}"/>
    <dgm:cxn modelId="{B4673B6C-9DC8-4186-822C-BA98C5829927}" srcId="{73994E4B-EC84-4467-B9EB-61576DD7ED8C}" destId="{18C45947-EFEB-4D10-8356-2E17AC054526}" srcOrd="2" destOrd="0" parTransId="{7D2FBE01-7F67-4459-9EB1-E04A1E87E731}" sibTransId="{53C0365E-5765-4C6D-A80E-745292AB144B}"/>
    <dgm:cxn modelId="{9989EB50-44F8-42E0-BD76-C7B062073319}" type="presOf" srcId="{ACAC3E38-FEB8-4BD0-A55E-EEA4062DEF47}" destId="{9B75A578-2205-4CB2-BA77-0E0107F0BBC3}" srcOrd="0" destOrd="0" presId="urn:microsoft.com/office/officeart/2005/8/layout/hierarchy1"/>
    <dgm:cxn modelId="{C1B11955-42AE-4990-BE29-7BA116E84A03}" type="presOf" srcId="{73994E4B-EC84-4467-B9EB-61576DD7ED8C}" destId="{98E36576-E109-4428-A400-F4CDC0ECB974}" srcOrd="0" destOrd="0" presId="urn:microsoft.com/office/officeart/2005/8/layout/hierarchy1"/>
    <dgm:cxn modelId="{03F4C589-7918-43D9-93D2-A99683C9D391}" type="presOf" srcId="{18C45947-EFEB-4D10-8356-2E17AC054526}" destId="{0821762E-9466-4EB5-BB9C-A0C9EBCDFE44}" srcOrd="0" destOrd="0" presId="urn:microsoft.com/office/officeart/2005/8/layout/hierarchy1"/>
    <dgm:cxn modelId="{7FD85695-6B20-4C8C-A292-94A580CBA626}" type="presOf" srcId="{1C3ED6E5-CAE1-45D7-B178-994AE29A11BB}" destId="{AB3B2468-DF74-4AE5-96E9-140B0510E98E}" srcOrd="0" destOrd="0" presId="urn:microsoft.com/office/officeart/2005/8/layout/hierarchy1"/>
    <dgm:cxn modelId="{0DF901A5-5087-4AC9-8A62-990DF2B43418}" type="presOf" srcId="{C96576B2-20CA-4361-86B4-479A004087DF}" destId="{78C63BCC-D757-48B2-84AE-327DB9C5F4A1}" srcOrd="0" destOrd="0" presId="urn:microsoft.com/office/officeart/2005/8/layout/hierarchy1"/>
    <dgm:cxn modelId="{78E632DD-8DED-45CB-95A7-13FC9C538EBA}" type="presOf" srcId="{76AC2117-9E32-4E05-B58A-ECBBBDD9F1D7}" destId="{E021767C-72D5-46F3-9A63-384F4EE8F490}" srcOrd="0" destOrd="0" presId="urn:microsoft.com/office/officeart/2005/8/layout/hierarchy1"/>
    <dgm:cxn modelId="{04D766DE-CFD1-48D8-8B81-81727402E660}" type="presOf" srcId="{D9FB92AD-B955-4607-9593-097DC4712774}" destId="{2CB80D2F-A749-41A7-8837-9930FD8E73B3}" srcOrd="0" destOrd="0" presId="urn:microsoft.com/office/officeart/2005/8/layout/hierarchy1"/>
    <dgm:cxn modelId="{D7F45A62-8CEF-4933-85DB-A7D8D8D69A3F}" type="presParOf" srcId="{98E36576-E109-4428-A400-F4CDC0ECB974}" destId="{55BD19FA-6C2C-4413-AA7A-C8556A90274A}" srcOrd="0" destOrd="0" presId="urn:microsoft.com/office/officeart/2005/8/layout/hierarchy1"/>
    <dgm:cxn modelId="{DF938CFA-87EA-402A-BAF1-347B39EBF080}" type="presParOf" srcId="{55BD19FA-6C2C-4413-AA7A-C8556A90274A}" destId="{232001BE-F753-42FA-8F75-4919687E5FD0}" srcOrd="0" destOrd="0" presId="urn:microsoft.com/office/officeart/2005/8/layout/hierarchy1"/>
    <dgm:cxn modelId="{EFD34CC5-41A2-4E8B-B2F5-897BA964E46B}" type="presParOf" srcId="{232001BE-F753-42FA-8F75-4919687E5FD0}" destId="{016E9534-AFA4-4B2A-9C0A-090A3BA0D1C4}" srcOrd="0" destOrd="0" presId="urn:microsoft.com/office/officeart/2005/8/layout/hierarchy1"/>
    <dgm:cxn modelId="{BB7AA5D6-4B8C-4FBA-96B2-E8D4BE893110}" type="presParOf" srcId="{232001BE-F753-42FA-8F75-4919687E5FD0}" destId="{E021767C-72D5-46F3-9A63-384F4EE8F490}" srcOrd="1" destOrd="0" presId="urn:microsoft.com/office/officeart/2005/8/layout/hierarchy1"/>
    <dgm:cxn modelId="{78ADF36F-D847-4B29-8504-A547D7D0019E}" type="presParOf" srcId="{55BD19FA-6C2C-4413-AA7A-C8556A90274A}" destId="{8B90C793-65FE-43A5-A161-ED7B9AF78460}" srcOrd="1" destOrd="0" presId="urn:microsoft.com/office/officeart/2005/8/layout/hierarchy1"/>
    <dgm:cxn modelId="{01133048-01BC-44D5-8423-413722FFB9EB}" type="presParOf" srcId="{98E36576-E109-4428-A400-F4CDC0ECB974}" destId="{DCCD6532-0D2F-411D-A127-457554714B55}" srcOrd="1" destOrd="0" presId="urn:microsoft.com/office/officeart/2005/8/layout/hierarchy1"/>
    <dgm:cxn modelId="{D9980D92-0DEB-4654-9219-F66CAF63F572}" type="presParOf" srcId="{DCCD6532-0D2F-411D-A127-457554714B55}" destId="{FB19D073-3D5A-4BF2-AC7B-FFFC9A94AF07}" srcOrd="0" destOrd="0" presId="urn:microsoft.com/office/officeart/2005/8/layout/hierarchy1"/>
    <dgm:cxn modelId="{B0EEA297-F38C-4BF6-9000-6CC60871B363}" type="presParOf" srcId="{FB19D073-3D5A-4BF2-AC7B-FFFC9A94AF07}" destId="{075AAA47-E8FC-42BC-B85A-8480958AC526}" srcOrd="0" destOrd="0" presId="urn:microsoft.com/office/officeart/2005/8/layout/hierarchy1"/>
    <dgm:cxn modelId="{CD51F018-A449-4698-8B02-561FB094C7DD}" type="presParOf" srcId="{FB19D073-3D5A-4BF2-AC7B-FFFC9A94AF07}" destId="{2CB80D2F-A749-41A7-8837-9930FD8E73B3}" srcOrd="1" destOrd="0" presId="urn:microsoft.com/office/officeart/2005/8/layout/hierarchy1"/>
    <dgm:cxn modelId="{C866F8FF-0E3A-45CB-81BE-5A6B07310AC7}" type="presParOf" srcId="{DCCD6532-0D2F-411D-A127-457554714B55}" destId="{83BF1789-7242-48D7-BE7E-6D05860ED9AA}" srcOrd="1" destOrd="0" presId="urn:microsoft.com/office/officeart/2005/8/layout/hierarchy1"/>
    <dgm:cxn modelId="{25435162-18D3-4213-BB24-1077DB2E97A0}" type="presParOf" srcId="{98E36576-E109-4428-A400-F4CDC0ECB974}" destId="{292E737C-72D5-4A3F-B3CB-1F606D06ADEF}" srcOrd="2" destOrd="0" presId="urn:microsoft.com/office/officeart/2005/8/layout/hierarchy1"/>
    <dgm:cxn modelId="{22663FD6-22BB-4AF6-AAB3-21EE4D2959CE}" type="presParOf" srcId="{292E737C-72D5-4A3F-B3CB-1F606D06ADEF}" destId="{38301AD8-93BB-4D26-B1D6-9E1200362898}" srcOrd="0" destOrd="0" presId="urn:microsoft.com/office/officeart/2005/8/layout/hierarchy1"/>
    <dgm:cxn modelId="{109E2DC0-BE0B-426A-9BAD-E48B307E65AC}" type="presParOf" srcId="{38301AD8-93BB-4D26-B1D6-9E1200362898}" destId="{F5977E54-EC9C-43D9-82DA-6391A5B2F8F2}" srcOrd="0" destOrd="0" presId="urn:microsoft.com/office/officeart/2005/8/layout/hierarchy1"/>
    <dgm:cxn modelId="{A57607DC-A412-48B7-A091-57D455DF7141}" type="presParOf" srcId="{38301AD8-93BB-4D26-B1D6-9E1200362898}" destId="{0821762E-9466-4EB5-BB9C-A0C9EBCDFE44}" srcOrd="1" destOrd="0" presId="urn:microsoft.com/office/officeart/2005/8/layout/hierarchy1"/>
    <dgm:cxn modelId="{D4C0230D-5CAB-4DA3-BB4A-46856257D587}" type="presParOf" srcId="{292E737C-72D5-4A3F-B3CB-1F606D06ADEF}" destId="{31F5B0EB-4A5C-4169-B02B-70BDF6D8F367}" srcOrd="1" destOrd="0" presId="urn:microsoft.com/office/officeart/2005/8/layout/hierarchy1"/>
    <dgm:cxn modelId="{24F2BF7A-B460-4AA1-B476-538CA7E92EDE}" type="presParOf" srcId="{31F5B0EB-4A5C-4169-B02B-70BDF6D8F367}" destId="{78C63BCC-D757-48B2-84AE-327DB9C5F4A1}" srcOrd="0" destOrd="0" presId="urn:microsoft.com/office/officeart/2005/8/layout/hierarchy1"/>
    <dgm:cxn modelId="{3F66B5A5-93DE-4179-BFE5-ED4778BBFBD5}" type="presParOf" srcId="{31F5B0EB-4A5C-4169-B02B-70BDF6D8F367}" destId="{71AF1109-BD5C-4267-900B-BD1006EC6308}" srcOrd="1" destOrd="0" presId="urn:microsoft.com/office/officeart/2005/8/layout/hierarchy1"/>
    <dgm:cxn modelId="{4911477B-4589-4A07-8538-8DC212BC6FCC}" type="presParOf" srcId="{71AF1109-BD5C-4267-900B-BD1006EC6308}" destId="{AF6534C3-EE74-4723-91A0-1BA7821C3AA5}" srcOrd="0" destOrd="0" presId="urn:microsoft.com/office/officeart/2005/8/layout/hierarchy1"/>
    <dgm:cxn modelId="{EE962BC5-BDE9-4FA8-B40D-465EE69E8CC6}" type="presParOf" srcId="{AF6534C3-EE74-4723-91A0-1BA7821C3AA5}" destId="{3B655701-C523-42D2-8BAF-36B2C18CAC0B}" srcOrd="0" destOrd="0" presId="urn:microsoft.com/office/officeart/2005/8/layout/hierarchy1"/>
    <dgm:cxn modelId="{B2F5072D-9074-4BA9-8CE1-3F72A81C3C10}" type="presParOf" srcId="{AF6534C3-EE74-4723-91A0-1BA7821C3AA5}" destId="{7F0AD327-8ABE-412F-828C-6354383B1758}" srcOrd="1" destOrd="0" presId="urn:microsoft.com/office/officeart/2005/8/layout/hierarchy1"/>
    <dgm:cxn modelId="{F3C58D81-0A69-4208-A122-D18B39C5619B}" type="presParOf" srcId="{71AF1109-BD5C-4267-900B-BD1006EC6308}" destId="{D093E6A1-9AB6-484E-AD3F-452773F00F1F}" srcOrd="1" destOrd="0" presId="urn:microsoft.com/office/officeart/2005/8/layout/hierarchy1"/>
    <dgm:cxn modelId="{B5D9664F-C7EC-40EA-B895-9FDC2E606FFC}" type="presParOf" srcId="{31F5B0EB-4A5C-4169-B02B-70BDF6D8F367}" destId="{29E78797-2121-46C2-A33F-206E797E6984}" srcOrd="2" destOrd="0" presId="urn:microsoft.com/office/officeart/2005/8/layout/hierarchy1"/>
    <dgm:cxn modelId="{2D2E28F7-67F1-44BA-808B-6CFB14F2D95A}" type="presParOf" srcId="{31F5B0EB-4A5C-4169-B02B-70BDF6D8F367}" destId="{2F6D17B7-EC82-4BC8-A6C1-B24CF4045F91}" srcOrd="3" destOrd="0" presId="urn:microsoft.com/office/officeart/2005/8/layout/hierarchy1"/>
    <dgm:cxn modelId="{EE5E0460-EB27-4CD7-B26E-C638D286A03E}" type="presParOf" srcId="{2F6D17B7-EC82-4BC8-A6C1-B24CF4045F91}" destId="{AE4F565B-90E9-43CA-BAEF-941F4CE1C1F8}" srcOrd="0" destOrd="0" presId="urn:microsoft.com/office/officeart/2005/8/layout/hierarchy1"/>
    <dgm:cxn modelId="{F7B720F5-6AAE-40FB-9578-B68AB5A2C64E}" type="presParOf" srcId="{AE4F565B-90E9-43CA-BAEF-941F4CE1C1F8}" destId="{E57EC4D4-B43D-4B14-87AA-631A0B6BDE70}" srcOrd="0" destOrd="0" presId="urn:microsoft.com/office/officeart/2005/8/layout/hierarchy1"/>
    <dgm:cxn modelId="{4DC31AF1-D52C-4CD7-81D1-F790ABA0EFF0}" type="presParOf" srcId="{AE4F565B-90E9-43CA-BAEF-941F4CE1C1F8}" destId="{AB3B2468-DF74-4AE5-96E9-140B0510E98E}" srcOrd="1" destOrd="0" presId="urn:microsoft.com/office/officeart/2005/8/layout/hierarchy1"/>
    <dgm:cxn modelId="{0B4550B7-D90B-4A17-A2DD-B58358AE4A84}" type="presParOf" srcId="{2F6D17B7-EC82-4BC8-A6C1-B24CF4045F91}" destId="{1C617078-C099-4F75-B58B-E5D1FE981144}" srcOrd="1" destOrd="0" presId="urn:microsoft.com/office/officeart/2005/8/layout/hierarchy1"/>
    <dgm:cxn modelId="{1466601F-C022-4983-80AB-DB87E151511F}" type="presParOf" srcId="{31F5B0EB-4A5C-4169-B02B-70BDF6D8F367}" destId="{9B75A578-2205-4CB2-BA77-0E0107F0BBC3}" srcOrd="4" destOrd="0" presId="urn:microsoft.com/office/officeart/2005/8/layout/hierarchy1"/>
    <dgm:cxn modelId="{097E996C-2A84-4FA4-A8FE-74C299D57A86}" type="presParOf" srcId="{31F5B0EB-4A5C-4169-B02B-70BDF6D8F367}" destId="{824D59F9-6AB8-456B-94FD-D0F4A5119DC9}" srcOrd="5" destOrd="0" presId="urn:microsoft.com/office/officeart/2005/8/layout/hierarchy1"/>
    <dgm:cxn modelId="{A9BCA5C4-BADA-4CED-94F2-D67C66033C27}" type="presParOf" srcId="{824D59F9-6AB8-456B-94FD-D0F4A5119DC9}" destId="{7E5C609D-EB6A-42B0-AD1F-6F9FFA9DD5CB}" srcOrd="0" destOrd="0" presId="urn:microsoft.com/office/officeart/2005/8/layout/hierarchy1"/>
    <dgm:cxn modelId="{F6B20443-CD3B-4473-83B5-46EAFF4A4509}" type="presParOf" srcId="{7E5C609D-EB6A-42B0-AD1F-6F9FFA9DD5CB}" destId="{ADA69AF0-11BB-4C3C-8085-BFCA0DF8952C}" srcOrd="0" destOrd="0" presId="urn:microsoft.com/office/officeart/2005/8/layout/hierarchy1"/>
    <dgm:cxn modelId="{CAF15344-A77F-471C-9166-CBA9958D860C}" type="presParOf" srcId="{7E5C609D-EB6A-42B0-AD1F-6F9FFA9DD5CB}" destId="{67233DAF-302B-46B5-B076-962597E4F92B}" srcOrd="1" destOrd="0" presId="urn:microsoft.com/office/officeart/2005/8/layout/hierarchy1"/>
    <dgm:cxn modelId="{97439D39-3ACD-4FB1-9331-66CB4012E28D}" type="presParOf" srcId="{824D59F9-6AB8-456B-94FD-D0F4A5119DC9}" destId="{C7800880-9265-47D3-93CE-940CE0AC7D62}" srcOrd="1" destOrd="0" presId="urn:microsoft.com/office/officeart/2005/8/layout/hierarchy1"/>
    <dgm:cxn modelId="{738351A6-756A-4BA7-8C8E-6310803B63C8}" type="presParOf" srcId="{31F5B0EB-4A5C-4169-B02B-70BDF6D8F367}" destId="{2E3790CE-1074-4DEF-A4E2-9C2F0A4F2740}" srcOrd="6" destOrd="0" presId="urn:microsoft.com/office/officeart/2005/8/layout/hierarchy1"/>
    <dgm:cxn modelId="{D7A38661-3310-4D1E-B0E5-117DC9F0E2E9}" type="presParOf" srcId="{31F5B0EB-4A5C-4169-B02B-70BDF6D8F367}" destId="{EB6CBAAA-4184-45A0-98E5-BA6ADB22DCDB}" srcOrd="7" destOrd="0" presId="urn:microsoft.com/office/officeart/2005/8/layout/hierarchy1"/>
    <dgm:cxn modelId="{F6AB5884-E5A8-4229-8358-C0363238D49E}" type="presParOf" srcId="{EB6CBAAA-4184-45A0-98E5-BA6ADB22DCDB}" destId="{88FE323B-96F0-4F42-955F-917C4639E46F}" srcOrd="0" destOrd="0" presId="urn:microsoft.com/office/officeart/2005/8/layout/hierarchy1"/>
    <dgm:cxn modelId="{8433F497-177F-407D-AE54-D3F9F4914B45}" type="presParOf" srcId="{88FE323B-96F0-4F42-955F-917C4639E46F}" destId="{A84CB3D8-2C39-4970-AA72-D2F67AC77761}" srcOrd="0" destOrd="0" presId="urn:microsoft.com/office/officeart/2005/8/layout/hierarchy1"/>
    <dgm:cxn modelId="{A3694CE1-28CE-4EBB-8D0A-BBF14241D22F}" type="presParOf" srcId="{88FE323B-96F0-4F42-955F-917C4639E46F}" destId="{5B748514-FB57-4B95-955C-4CCFDF7A0D00}" srcOrd="1" destOrd="0" presId="urn:microsoft.com/office/officeart/2005/8/layout/hierarchy1"/>
    <dgm:cxn modelId="{6454AB54-5C86-4A90-BD13-0784267C4E1C}" type="presParOf" srcId="{EB6CBAAA-4184-45A0-98E5-BA6ADB22DCDB}" destId="{9D458F91-EA08-4729-84D9-B8E59B62F08C}"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3790CE-1074-4DEF-A4E2-9C2F0A4F2740}">
      <dsp:nvSpPr>
        <dsp:cNvPr id="0" name=""/>
        <dsp:cNvSpPr/>
      </dsp:nvSpPr>
      <dsp:spPr>
        <a:xfrm>
          <a:off x="5655793" y="1010985"/>
          <a:ext cx="2918618" cy="462998"/>
        </a:xfrm>
        <a:custGeom>
          <a:avLst/>
          <a:gdLst/>
          <a:ahLst/>
          <a:cxnLst/>
          <a:rect l="0" t="0" r="0" b="0"/>
          <a:pathLst>
            <a:path>
              <a:moveTo>
                <a:pt x="0" y="0"/>
              </a:moveTo>
              <a:lnTo>
                <a:pt x="0" y="315520"/>
              </a:lnTo>
              <a:lnTo>
                <a:pt x="2918618" y="315520"/>
              </a:lnTo>
              <a:lnTo>
                <a:pt x="2918618" y="46299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B75A578-2205-4CB2-BA77-0E0107F0BBC3}">
      <dsp:nvSpPr>
        <dsp:cNvPr id="0" name=""/>
        <dsp:cNvSpPr/>
      </dsp:nvSpPr>
      <dsp:spPr>
        <a:xfrm>
          <a:off x="5655793" y="1010985"/>
          <a:ext cx="972872" cy="462998"/>
        </a:xfrm>
        <a:custGeom>
          <a:avLst/>
          <a:gdLst/>
          <a:ahLst/>
          <a:cxnLst/>
          <a:rect l="0" t="0" r="0" b="0"/>
          <a:pathLst>
            <a:path>
              <a:moveTo>
                <a:pt x="0" y="0"/>
              </a:moveTo>
              <a:lnTo>
                <a:pt x="0" y="315520"/>
              </a:lnTo>
              <a:lnTo>
                <a:pt x="972872" y="315520"/>
              </a:lnTo>
              <a:lnTo>
                <a:pt x="972872" y="46299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9E78797-2121-46C2-A33F-206E797E6984}">
      <dsp:nvSpPr>
        <dsp:cNvPr id="0" name=""/>
        <dsp:cNvSpPr/>
      </dsp:nvSpPr>
      <dsp:spPr>
        <a:xfrm>
          <a:off x="4682920" y="1010985"/>
          <a:ext cx="972872" cy="462998"/>
        </a:xfrm>
        <a:custGeom>
          <a:avLst/>
          <a:gdLst/>
          <a:ahLst/>
          <a:cxnLst/>
          <a:rect l="0" t="0" r="0" b="0"/>
          <a:pathLst>
            <a:path>
              <a:moveTo>
                <a:pt x="972872" y="0"/>
              </a:moveTo>
              <a:lnTo>
                <a:pt x="972872" y="315520"/>
              </a:lnTo>
              <a:lnTo>
                <a:pt x="0" y="315520"/>
              </a:lnTo>
              <a:lnTo>
                <a:pt x="0" y="46299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8C63BCC-D757-48B2-84AE-327DB9C5F4A1}">
      <dsp:nvSpPr>
        <dsp:cNvPr id="0" name=""/>
        <dsp:cNvSpPr/>
      </dsp:nvSpPr>
      <dsp:spPr>
        <a:xfrm>
          <a:off x="2737175" y="1010985"/>
          <a:ext cx="2918618" cy="462998"/>
        </a:xfrm>
        <a:custGeom>
          <a:avLst/>
          <a:gdLst/>
          <a:ahLst/>
          <a:cxnLst/>
          <a:rect l="0" t="0" r="0" b="0"/>
          <a:pathLst>
            <a:path>
              <a:moveTo>
                <a:pt x="2918618" y="0"/>
              </a:moveTo>
              <a:lnTo>
                <a:pt x="2918618" y="315520"/>
              </a:lnTo>
              <a:lnTo>
                <a:pt x="0" y="315520"/>
              </a:lnTo>
              <a:lnTo>
                <a:pt x="0" y="46299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16E9534-AFA4-4B2A-9C0A-090A3BA0D1C4}">
      <dsp:nvSpPr>
        <dsp:cNvPr id="0" name=""/>
        <dsp:cNvSpPr/>
      </dsp:nvSpPr>
      <dsp:spPr>
        <a:xfrm>
          <a:off x="968315" y="82"/>
          <a:ext cx="1591973" cy="1010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21767C-72D5-46F3-9A63-384F4EE8F490}">
      <dsp:nvSpPr>
        <dsp:cNvPr id="0" name=""/>
        <dsp:cNvSpPr/>
      </dsp:nvSpPr>
      <dsp:spPr>
        <a:xfrm>
          <a:off x="1145201" y="168124"/>
          <a:ext cx="1591973" cy="101090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Nonintrusive load monitoring: Disaggregation of power usage into individual appliances</a:t>
          </a:r>
        </a:p>
      </dsp:txBody>
      <dsp:txXfrm>
        <a:off x="1174809" y="197732"/>
        <a:ext cx="1532757" cy="951687"/>
      </dsp:txXfrm>
    </dsp:sp>
    <dsp:sp modelId="{075AAA47-E8FC-42BC-B85A-8480958AC526}">
      <dsp:nvSpPr>
        <dsp:cNvPr id="0" name=""/>
        <dsp:cNvSpPr/>
      </dsp:nvSpPr>
      <dsp:spPr>
        <a:xfrm>
          <a:off x="2914061" y="82"/>
          <a:ext cx="1591973" cy="1010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B80D2F-A749-41A7-8837-9930FD8E73B3}">
      <dsp:nvSpPr>
        <dsp:cNvPr id="0" name=""/>
        <dsp:cNvSpPr/>
      </dsp:nvSpPr>
      <dsp:spPr>
        <a:xfrm>
          <a:off x="3090947" y="168124"/>
          <a:ext cx="1591973" cy="101090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Generate real time recommendation by mining users' frequent activity</a:t>
          </a:r>
        </a:p>
      </dsp:txBody>
      <dsp:txXfrm>
        <a:off x="3120555" y="197732"/>
        <a:ext cx="1532757" cy="951687"/>
      </dsp:txXfrm>
    </dsp:sp>
    <dsp:sp modelId="{F5977E54-EC9C-43D9-82DA-6391A5B2F8F2}">
      <dsp:nvSpPr>
        <dsp:cNvPr id="0" name=""/>
        <dsp:cNvSpPr/>
      </dsp:nvSpPr>
      <dsp:spPr>
        <a:xfrm>
          <a:off x="4859806" y="82"/>
          <a:ext cx="1591973" cy="1010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21762E-9466-4EB5-BB9C-A0C9EBCDFE44}">
      <dsp:nvSpPr>
        <dsp:cNvPr id="0" name=""/>
        <dsp:cNvSpPr/>
      </dsp:nvSpPr>
      <dsp:spPr>
        <a:xfrm>
          <a:off x="5036692" y="168124"/>
          <a:ext cx="1591973" cy="101090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Interaction with user using intuitive UI</a:t>
          </a:r>
        </a:p>
      </dsp:txBody>
      <dsp:txXfrm>
        <a:off x="5066300" y="197732"/>
        <a:ext cx="1532757" cy="951687"/>
      </dsp:txXfrm>
    </dsp:sp>
    <dsp:sp modelId="{3B655701-C523-42D2-8BAF-36B2C18CAC0B}">
      <dsp:nvSpPr>
        <dsp:cNvPr id="0" name=""/>
        <dsp:cNvSpPr/>
      </dsp:nvSpPr>
      <dsp:spPr>
        <a:xfrm>
          <a:off x="1941188" y="1473984"/>
          <a:ext cx="1591973" cy="1010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0AD327-8ABE-412F-828C-6354383B1758}">
      <dsp:nvSpPr>
        <dsp:cNvPr id="0" name=""/>
        <dsp:cNvSpPr/>
      </dsp:nvSpPr>
      <dsp:spPr>
        <a:xfrm>
          <a:off x="2118074" y="1642026"/>
          <a:ext cx="1591973" cy="101090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Shows recommendations</a:t>
          </a:r>
        </a:p>
      </dsp:txBody>
      <dsp:txXfrm>
        <a:off x="2147682" y="1671634"/>
        <a:ext cx="1532757" cy="951687"/>
      </dsp:txXfrm>
    </dsp:sp>
    <dsp:sp modelId="{E57EC4D4-B43D-4B14-87AA-631A0B6BDE70}">
      <dsp:nvSpPr>
        <dsp:cNvPr id="0" name=""/>
        <dsp:cNvSpPr/>
      </dsp:nvSpPr>
      <dsp:spPr>
        <a:xfrm>
          <a:off x="3886933" y="1473984"/>
          <a:ext cx="1591973" cy="1010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3B2468-DF74-4AE5-96E9-140B0510E98E}">
      <dsp:nvSpPr>
        <dsp:cNvPr id="0" name=""/>
        <dsp:cNvSpPr/>
      </dsp:nvSpPr>
      <dsp:spPr>
        <a:xfrm>
          <a:off x="4063819" y="1642026"/>
          <a:ext cx="1591973" cy="101090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asks users to turn off appliances, incase not a frequent activity</a:t>
          </a:r>
        </a:p>
      </dsp:txBody>
      <dsp:txXfrm>
        <a:off x="4093427" y="1671634"/>
        <a:ext cx="1532757" cy="951687"/>
      </dsp:txXfrm>
    </dsp:sp>
    <dsp:sp modelId="{ADA69AF0-11BB-4C3C-8085-BFCA0DF8952C}">
      <dsp:nvSpPr>
        <dsp:cNvPr id="0" name=""/>
        <dsp:cNvSpPr/>
      </dsp:nvSpPr>
      <dsp:spPr>
        <a:xfrm>
          <a:off x="5832679" y="1473984"/>
          <a:ext cx="1591973" cy="1010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233DAF-302B-46B5-B076-962597E4F92B}">
      <dsp:nvSpPr>
        <dsp:cNvPr id="0" name=""/>
        <dsp:cNvSpPr/>
      </dsp:nvSpPr>
      <dsp:spPr>
        <a:xfrm>
          <a:off x="6009565" y="1642026"/>
          <a:ext cx="1591973" cy="101090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Keeps seasonality in mind</a:t>
          </a:r>
        </a:p>
      </dsp:txBody>
      <dsp:txXfrm>
        <a:off x="6039173" y="1671634"/>
        <a:ext cx="1532757" cy="951687"/>
      </dsp:txXfrm>
    </dsp:sp>
    <dsp:sp modelId="{A84CB3D8-2C39-4970-AA72-D2F67AC77761}">
      <dsp:nvSpPr>
        <dsp:cNvPr id="0" name=""/>
        <dsp:cNvSpPr/>
      </dsp:nvSpPr>
      <dsp:spPr>
        <a:xfrm>
          <a:off x="7778424" y="1473984"/>
          <a:ext cx="1591973" cy="1010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748514-FB57-4B95-955C-4CCFDF7A0D00}">
      <dsp:nvSpPr>
        <dsp:cNvPr id="0" name=""/>
        <dsp:cNvSpPr/>
      </dsp:nvSpPr>
      <dsp:spPr>
        <a:xfrm>
          <a:off x="7955310" y="1642026"/>
          <a:ext cx="1591973" cy="101090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Displays  weekly appliance level energy consumption</a:t>
          </a:r>
        </a:p>
      </dsp:txBody>
      <dsp:txXfrm>
        <a:off x="7984918" y="1671634"/>
        <a:ext cx="1532757" cy="95168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svg>
</file>

<file path=ppt/media/image4.png>
</file>

<file path=ppt/media/image5.png>
</file>

<file path=ppt/media/image6.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11/14/2022</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741000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11/14/2022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023921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11/14/2022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9355030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11/14/2022</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556347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11/14/2022</a:t>
            </a:fld>
            <a:endParaRPr lang="en-US" dirty="0"/>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dirty="0"/>
          </a:p>
        </p:txBody>
      </p:sp>
    </p:spTree>
    <p:extLst>
      <p:ext uri="{BB962C8B-B14F-4D97-AF65-F5344CB8AC3E}">
        <p14:creationId xmlns:p14="http://schemas.microsoft.com/office/powerpoint/2010/main" val="218656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11/14/2022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800994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11/14/2022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522831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11/14/2022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015154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11/14/2022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2843868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11/14/2022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442794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11/14/2022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7745396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11/14/2022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dirty="0"/>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dirty="0"/>
          </a:p>
        </p:txBody>
      </p:sp>
    </p:spTree>
    <p:extLst>
      <p:ext uri="{BB962C8B-B14F-4D97-AF65-F5344CB8AC3E}">
        <p14:creationId xmlns:p14="http://schemas.microsoft.com/office/powerpoint/2010/main" val="314010139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5D20674-CF0C-4687-81B6-A613F871AF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4" name="Video 3">
            <a:extLst>
              <a:ext uri="{FF2B5EF4-FFF2-40B4-BE49-F238E27FC236}">
                <a16:creationId xmlns:a16="http://schemas.microsoft.com/office/drawing/2014/main" id="{ABF07C99-D40D-25CF-3FFF-B259920C258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C819BFF-25C5-425C-8CD1-789F7A30D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4" y="1840754"/>
            <a:ext cx="12188952" cy="501724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BE7EDCE7-C7CC-4117-BFA5-28371F6CF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8366" y="87"/>
            <a:ext cx="10933011" cy="6864710"/>
            <a:chOff x="628366" y="87"/>
            <a:chExt cx="10933011" cy="6864710"/>
          </a:xfrm>
        </p:grpSpPr>
        <p:cxnSp>
          <p:nvCxnSpPr>
            <p:cNvPr id="14" name="Straight Connector 13">
              <a:extLst>
                <a:ext uri="{FF2B5EF4-FFF2-40B4-BE49-F238E27FC236}">
                  <a16:creationId xmlns:a16="http://schemas.microsoft.com/office/drawing/2014/main" id="{01BF9A84-4250-492A-B39F-69166C656F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282750" y="3429044"/>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E06F2BD-0E29-4E49-9EF2-299E140070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6688336" y="3429043"/>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3D26ABB-37B3-41BB-BAF9-08BD936093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8366" y="3413532"/>
              <a:ext cx="258581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Graphic 11">
              <a:extLst>
                <a:ext uri="{FF2B5EF4-FFF2-40B4-BE49-F238E27FC236}">
                  <a16:creationId xmlns:a16="http://schemas.microsoft.com/office/drawing/2014/main" id="{BD29C9E9-E384-4D18-B145-6F8278466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2063" y="702002"/>
              <a:ext cx="5759819" cy="6155995"/>
            </a:xfrm>
            <a:custGeom>
              <a:avLst/>
              <a:gdLst>
                <a:gd name="connsiteX0" fmla="*/ 0 w 4320540"/>
                <a:gd name="connsiteY0" fmla="*/ 4617720 h 4617719"/>
                <a:gd name="connsiteX1" fmla="*/ 0 w 4320540"/>
                <a:gd name="connsiteY1" fmla="*/ 4268439 h 4617719"/>
                <a:gd name="connsiteX2" fmla="*/ 0 w 4320540"/>
                <a:gd name="connsiteY2" fmla="*/ 2052352 h 4617719"/>
                <a:gd name="connsiteX3" fmla="*/ 2160270 w 4320540"/>
                <a:gd name="connsiteY3" fmla="*/ 0 h 4617719"/>
                <a:gd name="connsiteX4" fmla="*/ 2160270 w 4320540"/>
                <a:gd name="connsiteY4" fmla="*/ 0 h 4617719"/>
                <a:gd name="connsiteX5" fmla="*/ 4320540 w 4320540"/>
                <a:gd name="connsiteY5" fmla="*/ 2052352 h 4617719"/>
                <a:gd name="connsiteX6" fmla="*/ 4320540 w 4320540"/>
                <a:gd name="connsiteY6" fmla="*/ 2782443 h 4617719"/>
                <a:gd name="connsiteX7" fmla="*/ 4320540 w 4320540"/>
                <a:gd name="connsiteY7" fmla="*/ 4617720 h 4617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20540" h="4617719">
                  <a:moveTo>
                    <a:pt x="0" y="4617720"/>
                  </a:moveTo>
                  <a:lnTo>
                    <a:pt x="0" y="4268439"/>
                  </a:lnTo>
                  <a:lnTo>
                    <a:pt x="0" y="2052352"/>
                  </a:lnTo>
                  <a:cubicBezTo>
                    <a:pt x="0" y="918877"/>
                    <a:pt x="967169" y="0"/>
                    <a:pt x="2160270" y="0"/>
                  </a:cubicBezTo>
                  <a:lnTo>
                    <a:pt x="2160270" y="0"/>
                  </a:lnTo>
                  <a:cubicBezTo>
                    <a:pt x="3353372" y="0"/>
                    <a:pt x="4320540" y="918877"/>
                    <a:pt x="4320540" y="2052352"/>
                  </a:cubicBezTo>
                  <a:lnTo>
                    <a:pt x="4320540" y="2782443"/>
                  </a:lnTo>
                  <a:lnTo>
                    <a:pt x="4320540" y="4617720"/>
                  </a:lnTo>
                </a:path>
              </a:pathLst>
            </a:custGeom>
            <a:noFill/>
            <a:ln w="12700" cap="flat">
              <a:solidFill>
                <a:schemeClr val="accent4"/>
              </a:solid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E4A2578E-82C6-431F-9703-17041C17A4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974010" y="3413529"/>
              <a:ext cx="258736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FC1B538-DD88-410F-85D9-2DADF89010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2421" y="3435841"/>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AFBD890-B8AC-4C60-92CC-2837A0B20C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6164" y="3435428"/>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408E288E-9B6E-F410-3B9C-D449493FF1B0}"/>
              </a:ext>
            </a:extLst>
          </p:cNvPr>
          <p:cNvSpPr>
            <a:spLocks noGrp="1"/>
          </p:cNvSpPr>
          <p:nvPr>
            <p:ph type="ctrTitle"/>
          </p:nvPr>
        </p:nvSpPr>
        <p:spPr>
          <a:xfrm>
            <a:off x="3281617" y="3371855"/>
            <a:ext cx="5567743" cy="1476816"/>
          </a:xfrm>
        </p:spPr>
        <p:txBody>
          <a:bodyPr anchor="b">
            <a:normAutofit/>
          </a:bodyPr>
          <a:lstStyle/>
          <a:p>
            <a:pPr algn="ctr">
              <a:lnSpc>
                <a:spcPct val="90000"/>
              </a:lnSpc>
            </a:pPr>
            <a:r>
              <a:rPr lang="en-US" sz="3300">
                <a:solidFill>
                  <a:srgbClr val="FFFFFF"/>
                </a:solidFill>
              </a:rPr>
              <a:t>Real time electricity plan recommendation system for common house holds</a:t>
            </a:r>
          </a:p>
        </p:txBody>
      </p:sp>
      <p:sp>
        <p:nvSpPr>
          <p:cNvPr id="3" name="Subtitle 2">
            <a:extLst>
              <a:ext uri="{FF2B5EF4-FFF2-40B4-BE49-F238E27FC236}">
                <a16:creationId xmlns:a16="http://schemas.microsoft.com/office/drawing/2014/main" id="{E3898FD4-C3B9-D86E-5863-52C519EDE551}"/>
              </a:ext>
            </a:extLst>
          </p:cNvPr>
          <p:cNvSpPr>
            <a:spLocks noGrp="1"/>
          </p:cNvSpPr>
          <p:nvPr>
            <p:ph type="subTitle" idx="1"/>
          </p:nvPr>
        </p:nvSpPr>
        <p:spPr>
          <a:xfrm>
            <a:off x="3281617" y="5121835"/>
            <a:ext cx="5567743" cy="1065939"/>
          </a:xfrm>
        </p:spPr>
        <p:txBody>
          <a:bodyPr anchor="t">
            <a:normAutofit/>
          </a:bodyPr>
          <a:lstStyle/>
          <a:p>
            <a:pPr algn="ctr"/>
            <a:r>
              <a:rPr lang="en-US" sz="2400" b="1" dirty="0">
                <a:solidFill>
                  <a:srgbClr val="FFFFFF"/>
                </a:solidFill>
              </a:rPr>
              <a:t>Asim Javed</a:t>
            </a:r>
          </a:p>
        </p:txBody>
      </p:sp>
    </p:spTree>
    <p:extLst>
      <p:ext uri="{BB962C8B-B14F-4D97-AF65-F5344CB8AC3E}">
        <p14:creationId xmlns:p14="http://schemas.microsoft.com/office/powerpoint/2010/main" val="4055688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69697"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F1839-A210-88C4-8810-52C775A14F1A}"/>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56429365-3C0E-39C3-A9BE-E59AF7DCC492}"/>
              </a:ext>
            </a:extLst>
          </p:cNvPr>
          <p:cNvSpPr>
            <a:spLocks noGrp="1"/>
          </p:cNvSpPr>
          <p:nvPr>
            <p:ph idx="1"/>
          </p:nvPr>
        </p:nvSpPr>
        <p:spPr/>
        <p:txBody>
          <a:bodyPr/>
          <a:lstStyle/>
          <a:p>
            <a:pPr algn="l"/>
            <a:r>
              <a:rPr lang="en-US" sz="1800" b="0" i="0" u="none" strike="noStrike" baseline="0">
                <a:latin typeface="MinionPro-Regular"/>
              </a:rPr>
              <a:t>We use </a:t>
            </a:r>
            <a:r>
              <a:rPr lang="en-US" sz="1800" b="0" i="0" u="none" strike="noStrike" baseline="0" dirty="0">
                <a:latin typeface="MinionPro-Regular"/>
              </a:rPr>
              <a:t>evaluation procedure proposed by </a:t>
            </a:r>
            <a:r>
              <a:rPr lang="en-US" sz="1800" b="0" i="0" u="none" strike="noStrike" baseline="0" dirty="0" err="1">
                <a:latin typeface="MinionPro-Regular"/>
              </a:rPr>
              <a:t>Eirinaki</a:t>
            </a:r>
            <a:r>
              <a:rPr lang="en-US" sz="1800" b="0" i="0" u="none" strike="noStrike" baseline="0" dirty="0">
                <a:latin typeface="MinionPro-Regular"/>
              </a:rPr>
              <a:t> </a:t>
            </a:r>
            <a:r>
              <a:rPr lang="en-US" sz="1800" b="0" i="0" u="none" strike="noStrike" baseline="0" dirty="0" err="1">
                <a:latin typeface="MinionPro-Regular"/>
              </a:rPr>
              <a:t>Magdalini</a:t>
            </a:r>
            <a:r>
              <a:rPr lang="en-US" dirty="0">
                <a:latin typeface="MinionPro-Regular"/>
              </a:rPr>
              <a:t> [1]</a:t>
            </a:r>
            <a:endParaRPr lang="en-US" sz="1800" b="0" i="0" u="none" strike="noStrike" baseline="0" dirty="0">
              <a:latin typeface="MinionPro-Regular"/>
            </a:endParaRPr>
          </a:p>
          <a:p>
            <a:pPr algn="l"/>
            <a:r>
              <a:rPr lang="en-US" sz="1800" b="0" i="0" u="none" strike="noStrike" baseline="0" dirty="0">
                <a:latin typeface="MinionPro-Regular"/>
              </a:rPr>
              <a:t>We generate recommendations and observe that overall, the algorithm accurately predicts appliance usage achieving high recall (i.e., the system correctly predicts appliances that were on). In addition, and most importantly, we estimate how much energy could be saved if the users followed the recommendations and turned appliances off as prompted.</a:t>
            </a:r>
          </a:p>
          <a:p>
            <a:pPr algn="l"/>
            <a:r>
              <a:rPr lang="en-US" sz="1800" b="0" i="0" u="none" strike="noStrike" baseline="0" dirty="0">
                <a:latin typeface="MinionPro-Regular"/>
              </a:rPr>
              <a:t>For each time period, we estimated the energy used by all the appliances that were on in the test set but were advised to be off by the system. This is energy that can be saved if recommendation are followed</a:t>
            </a:r>
            <a:endParaRPr lang="en-US" b="1" dirty="0">
              <a:latin typeface="MinionPro-Regular"/>
            </a:endParaRPr>
          </a:p>
          <a:p>
            <a:pPr algn="l"/>
            <a:r>
              <a:rPr lang="en-US" sz="1800" b="0" i="0" u="none" strike="noStrike" baseline="0" dirty="0">
                <a:latin typeface="MinionPro-Regular"/>
              </a:rPr>
              <a:t>We show that these savings range from 3 to 15%.</a:t>
            </a:r>
            <a:endParaRPr lang="en-US" dirty="0"/>
          </a:p>
        </p:txBody>
      </p:sp>
    </p:spTree>
    <p:extLst>
      <p:ext uri="{BB962C8B-B14F-4D97-AF65-F5344CB8AC3E}">
        <p14:creationId xmlns:p14="http://schemas.microsoft.com/office/powerpoint/2010/main" val="3069502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025F2-1D13-F40F-3C04-5884228BC392}"/>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67839DA-93CD-E898-9831-CD3AE970E152}"/>
              </a:ext>
            </a:extLst>
          </p:cNvPr>
          <p:cNvSpPr>
            <a:spLocks noGrp="1"/>
          </p:cNvSpPr>
          <p:nvPr>
            <p:ph idx="1"/>
          </p:nvPr>
        </p:nvSpPr>
        <p:spPr/>
        <p:txBody>
          <a:bodyPr/>
          <a:lstStyle/>
          <a:p>
            <a:pPr marL="342900" indent="-342900">
              <a:buFont typeface="+mj-lt"/>
              <a:buAutoNum type="arabicPeriod"/>
            </a:pPr>
            <a:r>
              <a:rPr lang="en-US" b="0" dirty="0">
                <a:solidFill>
                  <a:srgbClr val="FF0000"/>
                </a:solidFill>
                <a:effectLst/>
                <a:latin typeface="Consolas" panose="020B0609020204030204" pitchFamily="49" charset="0"/>
              </a:rPr>
              <a:t>https://www.frontiersin.org/articles/10.3389/fdata.2022.972206</a:t>
            </a:r>
          </a:p>
          <a:p>
            <a:endParaRPr lang="en-US" dirty="0"/>
          </a:p>
        </p:txBody>
      </p:sp>
    </p:spTree>
    <p:extLst>
      <p:ext uri="{BB962C8B-B14F-4D97-AF65-F5344CB8AC3E}">
        <p14:creationId xmlns:p14="http://schemas.microsoft.com/office/powerpoint/2010/main" val="2355448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8">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10">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12" name="Straight Connector 11">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5"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26"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useBgFill="1">
        <p:nvSpPr>
          <p:cNvPr id="27" name="Rectangle 18">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28" name="Picture 4" descr="Yellow question mark">
            <a:extLst>
              <a:ext uri="{FF2B5EF4-FFF2-40B4-BE49-F238E27FC236}">
                <a16:creationId xmlns:a16="http://schemas.microsoft.com/office/drawing/2014/main" id="{0FCDB850-7EAF-8A80-A30D-64607DCF5765}"/>
              </a:ext>
            </a:extLst>
          </p:cNvPr>
          <p:cNvPicPr>
            <a:picLocks noChangeAspect="1"/>
          </p:cNvPicPr>
          <p:nvPr/>
        </p:nvPicPr>
        <p:blipFill rotWithShape="1">
          <a:blip r:embed="rId2">
            <a:alphaModFix/>
          </a:blip>
          <a:srcRect r="-1" b="6226"/>
          <a:stretch/>
        </p:blipFill>
        <p:spPr>
          <a:xfrm>
            <a:off x="1524" y="10"/>
            <a:ext cx="12188952" cy="6857990"/>
          </a:xfrm>
          <a:prstGeom prst="rect">
            <a:avLst/>
          </a:prstGeom>
        </p:spPr>
      </p:pic>
      <p:sp>
        <p:nvSpPr>
          <p:cNvPr id="29" name="Rectangle 20">
            <a:extLst>
              <a:ext uri="{FF2B5EF4-FFF2-40B4-BE49-F238E27FC236}">
                <a16:creationId xmlns:a16="http://schemas.microsoft.com/office/drawing/2014/main" id="{34FBEBF3-C941-4CB0-8AC2-3B50E1371B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F88AF2-E57A-CCC8-069C-75E460259B8A}"/>
              </a:ext>
            </a:extLst>
          </p:cNvPr>
          <p:cNvSpPr>
            <a:spLocks noGrp="1"/>
          </p:cNvSpPr>
          <p:nvPr>
            <p:ph type="title"/>
          </p:nvPr>
        </p:nvSpPr>
        <p:spPr>
          <a:xfrm>
            <a:off x="838200" y="565846"/>
            <a:ext cx="4826498" cy="3610622"/>
          </a:xfrm>
        </p:spPr>
        <p:txBody>
          <a:bodyPr vert="horz" lIns="91440" tIns="45720" rIns="91440" bIns="45720" rtlCol="0" anchor="b">
            <a:normAutofit/>
          </a:bodyPr>
          <a:lstStyle/>
          <a:p>
            <a:r>
              <a:rPr lang="en-US" sz="5200">
                <a:solidFill>
                  <a:srgbClr val="FFFFFF"/>
                </a:solidFill>
              </a:rPr>
              <a:t>Questions? </a:t>
            </a:r>
          </a:p>
        </p:txBody>
      </p:sp>
    </p:spTree>
    <p:extLst>
      <p:ext uri="{BB962C8B-B14F-4D97-AF65-F5344CB8AC3E}">
        <p14:creationId xmlns:p14="http://schemas.microsoft.com/office/powerpoint/2010/main" val="542290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957B0A-62AD-1A9B-2F20-C1136B514294}"/>
              </a:ext>
            </a:extLst>
          </p:cNvPr>
          <p:cNvSpPr>
            <a:spLocks noGrp="1"/>
          </p:cNvSpPr>
          <p:nvPr>
            <p:ph type="title"/>
          </p:nvPr>
        </p:nvSpPr>
        <p:spPr>
          <a:xfrm>
            <a:off x="780310" y="101038"/>
            <a:ext cx="3798436" cy="1914277"/>
          </a:xfrm>
        </p:spPr>
        <p:txBody>
          <a:bodyPr anchor="b">
            <a:normAutofit/>
          </a:bodyPr>
          <a:lstStyle/>
          <a:p>
            <a:r>
              <a:rPr lang="en-US" dirty="0"/>
              <a:t>Background</a:t>
            </a:r>
          </a:p>
        </p:txBody>
      </p:sp>
      <p:sp>
        <p:nvSpPr>
          <p:cNvPr id="3" name="Content Placeholder 2">
            <a:extLst>
              <a:ext uri="{FF2B5EF4-FFF2-40B4-BE49-F238E27FC236}">
                <a16:creationId xmlns:a16="http://schemas.microsoft.com/office/drawing/2014/main" id="{7C8168BC-87B2-2B04-D626-3F83DFD7F357}"/>
              </a:ext>
            </a:extLst>
          </p:cNvPr>
          <p:cNvSpPr>
            <a:spLocks noGrp="1"/>
          </p:cNvSpPr>
          <p:nvPr>
            <p:ph idx="1"/>
          </p:nvPr>
        </p:nvSpPr>
        <p:spPr>
          <a:xfrm>
            <a:off x="684627" y="2555594"/>
            <a:ext cx="3798436" cy="3388042"/>
          </a:xfrm>
        </p:spPr>
        <p:txBody>
          <a:bodyPr>
            <a:noAutofit/>
          </a:bodyPr>
          <a:lstStyle/>
          <a:p>
            <a:pPr>
              <a:lnSpc>
                <a:spcPct val="100000"/>
              </a:lnSpc>
            </a:pPr>
            <a:r>
              <a:rPr lang="en-US" sz="1200" i="1" dirty="0"/>
              <a:t>Increase in Electricity demand in domestic sector, 60 % by 2030</a:t>
            </a:r>
          </a:p>
          <a:p>
            <a:pPr>
              <a:lnSpc>
                <a:spcPct val="100000"/>
              </a:lnSpc>
            </a:pPr>
            <a:r>
              <a:rPr lang="en-US" sz="1200" i="1" dirty="0"/>
              <a:t>31 % of US household fail to pay their electricity and choose to forgo vital necessities such as food and medicines</a:t>
            </a:r>
          </a:p>
          <a:p>
            <a:pPr>
              <a:lnSpc>
                <a:spcPct val="100000"/>
              </a:lnSpc>
            </a:pPr>
            <a:r>
              <a:rPr lang="en-US" sz="1200" i="1" dirty="0"/>
              <a:t>Several smart energy home solution have been proposed, require difficult transformations by the users, lack real time user interaction</a:t>
            </a:r>
          </a:p>
          <a:p>
            <a:pPr>
              <a:lnSpc>
                <a:spcPct val="100000"/>
              </a:lnSpc>
            </a:pPr>
            <a:r>
              <a:rPr lang="en-US" sz="1200" i="1" dirty="0"/>
              <a:t>Customers hate intrusion of their privacy. Not cost Effective!</a:t>
            </a:r>
          </a:p>
          <a:p>
            <a:pPr>
              <a:lnSpc>
                <a:spcPct val="100000"/>
              </a:lnSpc>
            </a:pPr>
            <a:r>
              <a:rPr lang="en-US" sz="1200" i="1" dirty="0"/>
              <a:t>User habits and patterns are the most important variable that can help reduction in energy usage</a:t>
            </a:r>
          </a:p>
          <a:p>
            <a:pPr>
              <a:lnSpc>
                <a:spcPct val="100000"/>
              </a:lnSpc>
            </a:pPr>
            <a:r>
              <a:rPr lang="en-US" sz="1200" i="1" dirty="0"/>
              <a:t>Need recommendation system that is user specific</a:t>
            </a:r>
          </a:p>
          <a:p>
            <a:pPr>
              <a:lnSpc>
                <a:spcPct val="100000"/>
              </a:lnSpc>
            </a:pPr>
            <a:r>
              <a:rPr lang="en-US" sz="1200" i="1" dirty="0"/>
              <a:t>What to do if there is no on-peek and off-peak time</a:t>
            </a:r>
          </a:p>
        </p:txBody>
      </p:sp>
      <p:grpSp>
        <p:nvGrpSpPr>
          <p:cNvPr id="44" name="Group 43">
            <a:extLst>
              <a:ext uri="{FF2B5EF4-FFF2-40B4-BE49-F238E27FC236}">
                <a16:creationId xmlns:a16="http://schemas.microsoft.com/office/drawing/2014/main" id="{87CB8D36-9DE0-44D4-B67A-16D4F21213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7689" y="-6437"/>
            <a:ext cx="6399627" cy="6864437"/>
            <a:chOff x="5167689" y="-6437"/>
            <a:chExt cx="6399627" cy="6864437"/>
          </a:xfrm>
        </p:grpSpPr>
        <p:cxnSp>
          <p:nvCxnSpPr>
            <p:cNvPr id="45" name="Straight Connector 44">
              <a:extLst>
                <a:ext uri="{FF2B5EF4-FFF2-40B4-BE49-F238E27FC236}">
                  <a16:creationId xmlns:a16="http://schemas.microsoft.com/office/drawing/2014/main" id="{43B47A15-9292-4357-AA25-E187AC166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266E215-42AC-4D6A-A37F-B0C2E2FB9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DC49225-8670-4B30-BEA8-3CDE3C6DD4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581337"/>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12D652B-23A7-429E-A3E1-62ABA17B8B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6276734"/>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7" name="Graphic 6" descr="City">
            <a:extLst>
              <a:ext uri="{FF2B5EF4-FFF2-40B4-BE49-F238E27FC236}">
                <a16:creationId xmlns:a16="http://schemas.microsoft.com/office/drawing/2014/main" id="{D23F1AD7-D108-730C-07E0-B3052F84C1C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73287" y="914436"/>
            <a:ext cx="5029200" cy="5029200"/>
          </a:xfrm>
          <a:prstGeom prst="rect">
            <a:avLst/>
          </a:prstGeom>
        </p:spPr>
      </p:pic>
    </p:spTree>
    <p:extLst>
      <p:ext uri="{BB962C8B-B14F-4D97-AF65-F5344CB8AC3E}">
        <p14:creationId xmlns:p14="http://schemas.microsoft.com/office/powerpoint/2010/main" val="2286455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9227E01C-3721-40E1-89B1-A36800C34B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2A3EA50C-9047-40D9-AC97-30AFC62E9A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a:extLst>
              <a:ext uri="{FF2B5EF4-FFF2-40B4-BE49-F238E27FC236}">
                <a16:creationId xmlns:a16="http://schemas.microsoft.com/office/drawing/2014/main" id="{A1191C3E-29A4-488E-89F5-8FA0F70742A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0269" y="-15381"/>
            <a:ext cx="10933011" cy="6880178"/>
            <a:chOff x="630269" y="-15381"/>
            <a:chExt cx="10933011" cy="6880178"/>
          </a:xfrm>
        </p:grpSpPr>
        <p:cxnSp>
          <p:nvCxnSpPr>
            <p:cNvPr id="45" name="Straight Connector 44">
              <a:extLst>
                <a:ext uri="{FF2B5EF4-FFF2-40B4-BE49-F238E27FC236}">
                  <a16:creationId xmlns:a16="http://schemas.microsoft.com/office/drawing/2014/main" id="{715A68DD-C28F-4D8D-AD04-1D84644164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2193087" y="0"/>
              <a:ext cx="0"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F28ADE5-CCDE-4A48-9BC9-387ADD3B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6729241" y="3413575"/>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FD6405F-BE54-4E53-9AB3-43E7EAA34B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30269" y="3413532"/>
              <a:ext cx="2585819"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B789F75-CE96-48CA-96F0-0BC5B02BD9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975913" y="3413529"/>
              <a:ext cx="258736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7FF7548-C939-4C7F-8DA7-AEE171438F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35841"/>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0" name="Graphic 11">
              <a:extLst>
                <a:ext uri="{FF2B5EF4-FFF2-40B4-BE49-F238E27FC236}">
                  <a16:creationId xmlns:a16="http://schemas.microsoft.com/office/drawing/2014/main" id="{5299B37B-E6B7-41B7-BEC0-B0AB139CE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2063" y="702002"/>
              <a:ext cx="5759819" cy="6155995"/>
            </a:xfrm>
            <a:custGeom>
              <a:avLst/>
              <a:gdLst>
                <a:gd name="connsiteX0" fmla="*/ 0 w 4320540"/>
                <a:gd name="connsiteY0" fmla="*/ 4617720 h 4617719"/>
                <a:gd name="connsiteX1" fmla="*/ 0 w 4320540"/>
                <a:gd name="connsiteY1" fmla="*/ 4268439 h 4617719"/>
                <a:gd name="connsiteX2" fmla="*/ 0 w 4320540"/>
                <a:gd name="connsiteY2" fmla="*/ 2052352 h 4617719"/>
                <a:gd name="connsiteX3" fmla="*/ 2160270 w 4320540"/>
                <a:gd name="connsiteY3" fmla="*/ 0 h 4617719"/>
                <a:gd name="connsiteX4" fmla="*/ 2160270 w 4320540"/>
                <a:gd name="connsiteY4" fmla="*/ 0 h 4617719"/>
                <a:gd name="connsiteX5" fmla="*/ 4320540 w 4320540"/>
                <a:gd name="connsiteY5" fmla="*/ 2052352 h 4617719"/>
                <a:gd name="connsiteX6" fmla="*/ 4320540 w 4320540"/>
                <a:gd name="connsiteY6" fmla="*/ 2782443 h 4617719"/>
                <a:gd name="connsiteX7" fmla="*/ 4320540 w 4320540"/>
                <a:gd name="connsiteY7" fmla="*/ 4617720 h 4617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20540" h="4617719">
                  <a:moveTo>
                    <a:pt x="0" y="4617720"/>
                  </a:moveTo>
                  <a:lnTo>
                    <a:pt x="0" y="4268439"/>
                  </a:lnTo>
                  <a:lnTo>
                    <a:pt x="0" y="2052352"/>
                  </a:lnTo>
                  <a:cubicBezTo>
                    <a:pt x="0" y="918877"/>
                    <a:pt x="967169" y="0"/>
                    <a:pt x="2160270" y="0"/>
                  </a:cubicBezTo>
                  <a:lnTo>
                    <a:pt x="2160270" y="0"/>
                  </a:lnTo>
                  <a:cubicBezTo>
                    <a:pt x="3353372" y="0"/>
                    <a:pt x="4320540" y="918877"/>
                    <a:pt x="4320540" y="2052352"/>
                  </a:cubicBezTo>
                  <a:lnTo>
                    <a:pt x="4320540" y="2782443"/>
                  </a:lnTo>
                  <a:lnTo>
                    <a:pt x="4320540" y="4617720"/>
                  </a:lnTo>
                </a:path>
              </a:pathLst>
            </a:custGeom>
            <a:noFill/>
            <a:ln w="12700" cap="flat">
              <a:solidFill>
                <a:schemeClr val="accent4"/>
              </a:solidFill>
              <a:prstDash val="solid"/>
              <a:miter/>
            </a:ln>
          </p:spPr>
          <p:txBody>
            <a:bodyPr rtlCol="0" anchor="ctr"/>
            <a:lstStyle/>
            <a:p>
              <a:endParaRPr lang="en-US"/>
            </a:p>
          </p:txBody>
        </p:sp>
        <p:cxnSp>
          <p:nvCxnSpPr>
            <p:cNvPr id="51" name="Straight Connector 50">
              <a:extLst>
                <a:ext uri="{FF2B5EF4-FFF2-40B4-BE49-F238E27FC236}">
                  <a16:creationId xmlns:a16="http://schemas.microsoft.com/office/drawing/2014/main" id="{EC02E633-BBFB-4B84-A702-1F4B65D82BF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35428"/>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8D8A3ADE-5636-2ABC-0324-B7E0B691188E}"/>
              </a:ext>
            </a:extLst>
          </p:cNvPr>
          <p:cNvSpPr>
            <a:spLocks noGrp="1"/>
          </p:cNvSpPr>
          <p:nvPr>
            <p:ph type="title"/>
          </p:nvPr>
        </p:nvSpPr>
        <p:spPr>
          <a:xfrm>
            <a:off x="3515360" y="1880805"/>
            <a:ext cx="5313674" cy="1548191"/>
          </a:xfrm>
        </p:spPr>
        <p:txBody>
          <a:bodyPr anchor="b">
            <a:normAutofit/>
          </a:bodyPr>
          <a:lstStyle/>
          <a:p>
            <a:pPr algn="ctr"/>
            <a:r>
              <a:rPr lang="en-US" dirty="0"/>
              <a:t>Objectives</a:t>
            </a:r>
            <a:endParaRPr lang="en-US"/>
          </a:p>
        </p:txBody>
      </p:sp>
      <p:sp>
        <p:nvSpPr>
          <p:cNvPr id="3" name="Content Placeholder 2">
            <a:extLst>
              <a:ext uri="{FF2B5EF4-FFF2-40B4-BE49-F238E27FC236}">
                <a16:creationId xmlns:a16="http://schemas.microsoft.com/office/drawing/2014/main" id="{89EA0054-41D3-0387-4442-E70BCD73307E}"/>
              </a:ext>
            </a:extLst>
          </p:cNvPr>
          <p:cNvSpPr>
            <a:spLocks noGrp="1"/>
          </p:cNvSpPr>
          <p:nvPr>
            <p:ph idx="1"/>
          </p:nvPr>
        </p:nvSpPr>
        <p:spPr>
          <a:xfrm>
            <a:off x="3500832" y="3657600"/>
            <a:ext cx="5313674" cy="2606040"/>
          </a:xfrm>
        </p:spPr>
        <p:txBody>
          <a:bodyPr>
            <a:normAutofit/>
          </a:bodyPr>
          <a:lstStyle/>
          <a:p>
            <a:pPr marL="0" indent="0" algn="ctr">
              <a:buNone/>
            </a:pPr>
            <a:r>
              <a:rPr lang="en-US" dirty="0"/>
              <a:t>Create personalized suggestions that are tailored to a household’s energy consumption and usage of appliances and assist in achieving energy footprint reduction objectives by reducing excessive energy use.</a:t>
            </a:r>
          </a:p>
        </p:txBody>
      </p:sp>
    </p:spTree>
    <p:extLst>
      <p:ext uri="{BB962C8B-B14F-4D97-AF65-F5344CB8AC3E}">
        <p14:creationId xmlns:p14="http://schemas.microsoft.com/office/powerpoint/2010/main" val="1333753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62E0F97-3B68-4A9A-81FD-184E8051D2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A9C0995-256A-4F90-97D6-FB8958A5D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A8C4A48C-F8E4-40F0-B8C7-796C50B4C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123" y="2794702"/>
            <a:ext cx="10928970" cy="345118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93ECDB61-C78E-49AB-9D9C-862EAA5FFC6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40" y="6472"/>
            <a:ext cx="12201012" cy="6866993"/>
            <a:chOff x="-8440" y="6472"/>
            <a:chExt cx="12201012" cy="6866993"/>
          </a:xfrm>
        </p:grpSpPr>
        <p:grpSp>
          <p:nvGrpSpPr>
            <p:cNvPr id="31" name="Group 30">
              <a:extLst>
                <a:ext uri="{FF2B5EF4-FFF2-40B4-BE49-F238E27FC236}">
                  <a16:creationId xmlns:a16="http://schemas.microsoft.com/office/drawing/2014/main" id="{8A84E4F0-03F3-4373-BC08-F3420C4DD37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440" y="6472"/>
              <a:ext cx="12201012" cy="6866993"/>
              <a:chOff x="-8440" y="6472"/>
              <a:chExt cx="12201012" cy="6866993"/>
            </a:xfrm>
          </p:grpSpPr>
          <p:grpSp>
            <p:nvGrpSpPr>
              <p:cNvPr id="33" name="Group 32">
                <a:extLst>
                  <a:ext uri="{FF2B5EF4-FFF2-40B4-BE49-F238E27FC236}">
                    <a16:creationId xmlns:a16="http://schemas.microsoft.com/office/drawing/2014/main" id="{7DF65987-4A36-4202-998C-5ADCB2FB947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557299" y="2794702"/>
                <a:ext cx="634699" cy="1268599"/>
                <a:chOff x="11597128" y="2762119"/>
                <a:chExt cx="594872" cy="1268599"/>
              </a:xfrm>
            </p:grpSpPr>
            <p:cxnSp>
              <p:nvCxnSpPr>
                <p:cNvPr id="42" name="Straight Connector 41">
                  <a:extLst>
                    <a:ext uri="{FF2B5EF4-FFF2-40B4-BE49-F238E27FC236}">
                      <a16:creationId xmlns:a16="http://schemas.microsoft.com/office/drawing/2014/main" id="{F4238A89-F61E-46B4-A16C-1B27EEE4BDC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11597128" y="2762119"/>
                  <a:ext cx="59434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5F870BE-1537-4939-A7CB-36BD777810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97653" y="4030718"/>
                  <a:ext cx="59434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34" name="Group 33">
                <a:extLst>
                  <a:ext uri="{FF2B5EF4-FFF2-40B4-BE49-F238E27FC236}">
                    <a16:creationId xmlns:a16="http://schemas.microsoft.com/office/drawing/2014/main" id="{92D909DC-9CB0-43B2-BFFB-48C8D4B1A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440" y="2794702"/>
                <a:ext cx="648551" cy="1268599"/>
                <a:chOff x="11597131" y="2762119"/>
                <a:chExt cx="594869" cy="1268599"/>
              </a:xfrm>
            </p:grpSpPr>
            <p:cxnSp>
              <p:nvCxnSpPr>
                <p:cNvPr id="40" name="Straight Connector 39">
                  <a:extLst>
                    <a:ext uri="{FF2B5EF4-FFF2-40B4-BE49-F238E27FC236}">
                      <a16:creationId xmlns:a16="http://schemas.microsoft.com/office/drawing/2014/main" id="{1EABC700-4E95-4450-BE4B-1149BC01264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11597131" y="2762119"/>
                  <a:ext cx="59434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35CD64B-F95D-4CF3-B317-37DAF82F2E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97653" y="4030718"/>
                  <a:ext cx="59434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E5E01DCE-5018-4BED-8C6B-73E056494C1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 y="6472"/>
                <a:ext cx="12192000" cy="6866993"/>
                <a:chOff x="572" y="6472"/>
                <a:chExt cx="12192000" cy="6866993"/>
              </a:xfrm>
            </p:grpSpPr>
            <p:cxnSp>
              <p:nvCxnSpPr>
                <p:cNvPr id="36" name="Straight Connector 35">
                  <a:extLst>
                    <a:ext uri="{FF2B5EF4-FFF2-40B4-BE49-F238E27FC236}">
                      <a16:creationId xmlns:a16="http://schemas.microsoft.com/office/drawing/2014/main" id="{25A04438-598C-4217-B5F5-3982C30626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45884"/>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4B43FA3-78DB-4F9F-B889-D8B65C922B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96465"/>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69B4323-32F6-4DCF-94B4-36D8197761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44509"/>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4214668-F898-4859-87D6-23D6EF067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35428"/>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pSp>
        <p:cxnSp>
          <p:nvCxnSpPr>
            <p:cNvPr id="32" name="Straight Connector 31">
              <a:extLst>
                <a:ext uri="{FF2B5EF4-FFF2-40B4-BE49-F238E27FC236}">
                  <a16:creationId xmlns:a16="http://schemas.microsoft.com/office/drawing/2014/main" id="{38F98E24-E208-40BF-B555-7B8DCEA313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34123" y="2794702"/>
              <a:ext cx="10923176"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8A86350-91C4-4DB5-BC0A-DBFC3E28455E}"/>
              </a:ext>
            </a:extLst>
          </p:cNvPr>
          <p:cNvSpPr>
            <a:spLocks noGrp="1"/>
          </p:cNvSpPr>
          <p:nvPr>
            <p:ph type="title"/>
          </p:nvPr>
        </p:nvSpPr>
        <p:spPr>
          <a:xfrm>
            <a:off x="838200" y="706522"/>
            <a:ext cx="10515588" cy="1984671"/>
          </a:xfrm>
        </p:spPr>
        <p:txBody>
          <a:bodyPr anchor="ctr">
            <a:normAutofit/>
          </a:bodyPr>
          <a:lstStyle/>
          <a:p>
            <a:r>
              <a:rPr lang="en-US" sz="5200" dirty="0"/>
              <a:t>Plan </a:t>
            </a:r>
            <a:r>
              <a:rPr lang="en-US" sz="5200"/>
              <a:t>of action</a:t>
            </a:r>
            <a:endParaRPr lang="en-US" sz="5200" dirty="0"/>
          </a:p>
        </p:txBody>
      </p:sp>
      <p:graphicFrame>
        <p:nvGraphicFramePr>
          <p:cNvPr id="5" name="Content Placeholder 2">
            <a:extLst>
              <a:ext uri="{FF2B5EF4-FFF2-40B4-BE49-F238E27FC236}">
                <a16:creationId xmlns:a16="http://schemas.microsoft.com/office/drawing/2014/main" id="{A1F0C19C-E1EA-8A16-DA16-16ED391629B9}"/>
              </a:ext>
            </a:extLst>
          </p:cNvPr>
          <p:cNvGraphicFramePr>
            <a:graphicFrameLocks noGrp="1"/>
          </p:cNvGraphicFramePr>
          <p:nvPr>
            <p:ph idx="1"/>
            <p:extLst>
              <p:ext uri="{D42A27DB-BD31-4B8C-83A1-F6EECF244321}">
                <p14:modId xmlns:p14="http://schemas.microsoft.com/office/powerpoint/2010/main" val="506725908"/>
              </p:ext>
            </p:extLst>
          </p:nvPr>
        </p:nvGraphicFramePr>
        <p:xfrm>
          <a:off x="838200" y="3193787"/>
          <a:ext cx="10515600" cy="26530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6759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063800-2B70-B3AA-2BC7-BAB416ED8A49}"/>
              </a:ext>
            </a:extLst>
          </p:cNvPr>
          <p:cNvSpPr>
            <a:spLocks noGrp="1"/>
          </p:cNvSpPr>
          <p:nvPr>
            <p:ph type="title"/>
          </p:nvPr>
        </p:nvSpPr>
        <p:spPr>
          <a:xfrm>
            <a:off x="838201" y="581337"/>
            <a:ext cx="5716712" cy="2711736"/>
          </a:xfrm>
        </p:spPr>
        <p:txBody>
          <a:bodyPr anchor="b">
            <a:normAutofit/>
          </a:bodyPr>
          <a:lstStyle/>
          <a:p>
            <a:r>
              <a:rPr lang="en-US" dirty="0"/>
              <a:t>Available datasets</a:t>
            </a:r>
          </a:p>
        </p:txBody>
      </p:sp>
      <p:sp>
        <p:nvSpPr>
          <p:cNvPr id="3" name="Content Placeholder 2">
            <a:extLst>
              <a:ext uri="{FF2B5EF4-FFF2-40B4-BE49-F238E27FC236}">
                <a16:creationId xmlns:a16="http://schemas.microsoft.com/office/drawing/2014/main" id="{84FC9B95-34DB-ADF2-1988-21D09BE6EE3C}"/>
              </a:ext>
            </a:extLst>
          </p:cNvPr>
          <p:cNvSpPr>
            <a:spLocks noGrp="1"/>
          </p:cNvSpPr>
          <p:nvPr>
            <p:ph idx="1"/>
          </p:nvPr>
        </p:nvSpPr>
        <p:spPr>
          <a:xfrm>
            <a:off x="838201" y="3429000"/>
            <a:ext cx="5716712" cy="2601285"/>
          </a:xfrm>
        </p:spPr>
        <p:txBody>
          <a:bodyPr>
            <a:normAutofit/>
          </a:bodyPr>
          <a:lstStyle/>
          <a:p>
            <a:pPr>
              <a:lnSpc>
                <a:spcPct val="100000"/>
              </a:lnSpc>
            </a:pPr>
            <a:r>
              <a:rPr lang="en-US" dirty="0"/>
              <a:t>Some popular energy datasets include</a:t>
            </a:r>
          </a:p>
          <a:p>
            <a:pPr lvl="1">
              <a:lnSpc>
                <a:spcPct val="100000"/>
              </a:lnSpc>
            </a:pPr>
            <a:r>
              <a:rPr lang="en-US" dirty="0"/>
              <a:t>UCI </a:t>
            </a:r>
          </a:p>
          <a:p>
            <a:pPr lvl="1">
              <a:lnSpc>
                <a:spcPct val="100000"/>
              </a:lnSpc>
            </a:pPr>
            <a:r>
              <a:rPr lang="en-US" dirty="0"/>
              <a:t>REDD </a:t>
            </a:r>
          </a:p>
          <a:p>
            <a:pPr lvl="1">
              <a:lnSpc>
                <a:spcPct val="100000"/>
              </a:lnSpc>
            </a:pPr>
            <a:r>
              <a:rPr lang="en-US" dirty="0"/>
              <a:t>PLAID</a:t>
            </a:r>
          </a:p>
          <a:p>
            <a:pPr marL="457200" lvl="1" indent="0">
              <a:lnSpc>
                <a:spcPct val="100000"/>
              </a:lnSpc>
              <a:buNone/>
            </a:pPr>
            <a:r>
              <a:rPr lang="en-US" dirty="0"/>
              <a:t>We require dataset that has</a:t>
            </a:r>
          </a:p>
          <a:p>
            <a:pPr lvl="1">
              <a:lnSpc>
                <a:spcPct val="100000"/>
              </a:lnSpc>
            </a:pPr>
            <a:r>
              <a:rPr lang="en-US" dirty="0"/>
              <a:t>Overall power consumption</a:t>
            </a:r>
          </a:p>
          <a:p>
            <a:pPr lvl="1">
              <a:lnSpc>
                <a:spcPct val="100000"/>
              </a:lnSpc>
            </a:pPr>
            <a:r>
              <a:rPr lang="en-US" dirty="0"/>
              <a:t>Power drawn by individual appliances</a:t>
            </a:r>
          </a:p>
          <a:p>
            <a:pPr marL="457200" lvl="1" indent="0">
              <a:lnSpc>
                <a:spcPct val="100000"/>
              </a:lnSpc>
              <a:buNone/>
            </a:pPr>
            <a:r>
              <a:rPr lang="en-US" dirty="0"/>
              <a:t>Hence, we use UK dale dataset</a:t>
            </a:r>
          </a:p>
          <a:p>
            <a:pPr marL="457200" lvl="1" indent="0">
              <a:lnSpc>
                <a:spcPct val="100000"/>
              </a:lnSpc>
              <a:buNone/>
            </a:pPr>
            <a:endParaRPr lang="en-US" dirty="0"/>
          </a:p>
        </p:txBody>
      </p:sp>
      <p:grpSp>
        <p:nvGrpSpPr>
          <p:cNvPr id="12" name="Group 11">
            <a:extLst>
              <a:ext uri="{FF2B5EF4-FFF2-40B4-BE49-F238E27FC236}">
                <a16:creationId xmlns:a16="http://schemas.microsoft.com/office/drawing/2014/main" id="{1630E0A4-B4A9-466C-A9CA-2F7FAAB73B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3816" y="-6437"/>
            <a:ext cx="4133553" cy="6864437"/>
            <a:chOff x="7433816" y="-6437"/>
            <a:chExt cx="4133553" cy="6864437"/>
          </a:xfrm>
        </p:grpSpPr>
        <p:cxnSp>
          <p:nvCxnSpPr>
            <p:cNvPr id="13" name="Straight Connector 12">
              <a:extLst>
                <a:ext uri="{FF2B5EF4-FFF2-40B4-BE49-F238E27FC236}">
                  <a16:creationId xmlns:a16="http://schemas.microsoft.com/office/drawing/2014/main" id="{6D1A7D90-D071-42CE-8999-521FE5EB0C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3435437"/>
              <a:ext cx="55597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88BA3207-8B24-423E-876F-EED4F64FC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990199" y="840583"/>
              <a:ext cx="3021199" cy="5189709"/>
            </a:xfrm>
            <a:custGeom>
              <a:avLst/>
              <a:gdLst>
                <a:gd name="connsiteX0" fmla="*/ 1700213 w 3400426"/>
                <a:gd name="connsiteY0" fmla="*/ 5841130 h 5841130"/>
                <a:gd name="connsiteX1" fmla="*/ 0 w 3400426"/>
                <a:gd name="connsiteY1" fmla="*/ 4140917 h 5841130"/>
                <a:gd name="connsiteX2" fmla="*/ 0 w 3400426"/>
                <a:gd name="connsiteY2" fmla="*/ 3536080 h 5841130"/>
                <a:gd name="connsiteX3" fmla="*/ 0 w 3400426"/>
                <a:gd name="connsiteY3" fmla="*/ 3536080 h 5841130"/>
                <a:gd name="connsiteX4" fmla="*/ 0 w 3400426"/>
                <a:gd name="connsiteY4" fmla="*/ 1700213 h 5841130"/>
                <a:gd name="connsiteX5" fmla="*/ 1700213 w 3400426"/>
                <a:gd name="connsiteY5" fmla="*/ 0 h 5841130"/>
                <a:gd name="connsiteX6" fmla="*/ 3400426 w 3400426"/>
                <a:gd name="connsiteY6" fmla="*/ 1700213 h 5841130"/>
                <a:gd name="connsiteX7" fmla="*/ 3400426 w 3400426"/>
                <a:gd name="connsiteY7" fmla="*/ 2305050 h 5841130"/>
                <a:gd name="connsiteX8" fmla="*/ 3400426 w 3400426"/>
                <a:gd name="connsiteY8" fmla="*/ 2305050 h 5841130"/>
                <a:gd name="connsiteX9" fmla="*/ 3400426 w 3400426"/>
                <a:gd name="connsiteY9" fmla="*/ 4140917 h 5841130"/>
                <a:gd name="connsiteX10" fmla="*/ 1700213 w 3400426"/>
                <a:gd name="connsiteY10" fmla="*/ 5841130 h 5841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0426" h="5841130">
                  <a:moveTo>
                    <a:pt x="1700213" y="5841130"/>
                  </a:moveTo>
                  <a:cubicBezTo>
                    <a:pt x="761211" y="5841130"/>
                    <a:pt x="0" y="5079919"/>
                    <a:pt x="0" y="4140917"/>
                  </a:cubicBezTo>
                  <a:lnTo>
                    <a:pt x="0" y="3536080"/>
                  </a:lnTo>
                  <a:lnTo>
                    <a:pt x="0" y="3536080"/>
                  </a:lnTo>
                  <a:lnTo>
                    <a:pt x="0" y="1700213"/>
                  </a:lnTo>
                  <a:cubicBezTo>
                    <a:pt x="0" y="761211"/>
                    <a:pt x="761211" y="0"/>
                    <a:pt x="1700213" y="0"/>
                  </a:cubicBezTo>
                  <a:cubicBezTo>
                    <a:pt x="2639215" y="0"/>
                    <a:pt x="3400426" y="761211"/>
                    <a:pt x="3400426" y="1700213"/>
                  </a:cubicBezTo>
                  <a:lnTo>
                    <a:pt x="3400426" y="2305050"/>
                  </a:lnTo>
                  <a:lnTo>
                    <a:pt x="3400426" y="2305050"/>
                  </a:lnTo>
                  <a:lnTo>
                    <a:pt x="3400426" y="4140917"/>
                  </a:lnTo>
                  <a:cubicBezTo>
                    <a:pt x="3400426" y="5079919"/>
                    <a:pt x="2639215" y="5841130"/>
                    <a:pt x="1700213" y="5841130"/>
                  </a:cubicBezTo>
                  <a:close/>
                </a:path>
              </a:pathLst>
            </a:cu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5" name="Straight Connector 14">
              <a:extLst>
                <a:ext uri="{FF2B5EF4-FFF2-40B4-BE49-F238E27FC236}">
                  <a16:creationId xmlns:a16="http://schemas.microsoft.com/office/drawing/2014/main" id="{E36E21C5-DC18-4475-9613-1AF97FC0CAB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49884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8498F04-5415-4A8B-A069-CF07486ECF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11398" y="3435437"/>
              <a:ext cx="55597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Graphic 8">
              <a:extLst>
                <a:ext uri="{FF2B5EF4-FFF2-40B4-BE49-F238E27FC236}">
                  <a16:creationId xmlns:a16="http://schemas.microsoft.com/office/drawing/2014/main" id="{7536A5CA-5F9D-44C7-87C6-A12CF740D5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3982" y="0"/>
              <a:ext cx="3021199" cy="1510599"/>
            </a:xfrm>
            <a:custGeom>
              <a:avLst/>
              <a:gdLst>
                <a:gd name="connsiteX0" fmla="*/ 4467225 w 4467225"/>
                <a:gd name="connsiteY0" fmla="*/ 0 h 2233612"/>
                <a:gd name="connsiteX1" fmla="*/ 2233613 w 4467225"/>
                <a:gd name="connsiteY1" fmla="*/ 2233613 h 2233612"/>
                <a:gd name="connsiteX2" fmla="*/ 0 w 4467225"/>
                <a:gd name="connsiteY2" fmla="*/ 0 h 2233612"/>
              </a:gdLst>
              <a:ahLst/>
              <a:cxnLst>
                <a:cxn ang="0">
                  <a:pos x="connsiteX0" y="connsiteY0"/>
                </a:cxn>
                <a:cxn ang="0">
                  <a:pos x="connsiteX1" y="connsiteY1"/>
                </a:cxn>
                <a:cxn ang="0">
                  <a:pos x="connsiteX2" y="connsiteY2"/>
                </a:cxn>
              </a:cxnLst>
              <a:rect l="l" t="t" r="r" b="b"/>
              <a:pathLst>
                <a:path w="4467225" h="2233612">
                  <a:moveTo>
                    <a:pt x="4467225" y="0"/>
                  </a:moveTo>
                  <a:cubicBezTo>
                    <a:pt x="4467225" y="1233583"/>
                    <a:pt x="3467195" y="2233613"/>
                    <a:pt x="2233613" y="2233613"/>
                  </a:cubicBezTo>
                  <a:cubicBezTo>
                    <a:pt x="1000030" y="2233613"/>
                    <a:pt x="0" y="1233583"/>
                    <a:pt x="0" y="0"/>
                  </a:cubicBezTo>
                </a:path>
              </a:pathLst>
            </a:custGeom>
            <a:noFill/>
            <a:ln w="12700" cap="flat">
              <a:solidFill>
                <a:schemeClr val="accent4"/>
              </a:solidFill>
              <a:prstDash val="solid"/>
              <a:miter/>
            </a:ln>
          </p:spPr>
          <p:txBody>
            <a:bodyPr rtlCol="0" anchor="ctr"/>
            <a:lstStyle/>
            <a:p>
              <a:endParaRPr lang="en-US"/>
            </a:p>
          </p:txBody>
        </p:sp>
        <p:sp>
          <p:nvSpPr>
            <p:cNvPr id="18" name="Graphic 8">
              <a:extLst>
                <a:ext uri="{FF2B5EF4-FFF2-40B4-BE49-F238E27FC236}">
                  <a16:creationId xmlns:a16="http://schemas.microsoft.com/office/drawing/2014/main" id="{BE6FB307-61DF-42E4-ACB8-4E47813A81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985885" y="5347397"/>
              <a:ext cx="3021199" cy="1510599"/>
            </a:xfrm>
            <a:custGeom>
              <a:avLst/>
              <a:gdLst>
                <a:gd name="connsiteX0" fmla="*/ 4467225 w 4467225"/>
                <a:gd name="connsiteY0" fmla="*/ 0 h 2233612"/>
                <a:gd name="connsiteX1" fmla="*/ 2233613 w 4467225"/>
                <a:gd name="connsiteY1" fmla="*/ 2233613 h 2233612"/>
                <a:gd name="connsiteX2" fmla="*/ 0 w 4467225"/>
                <a:gd name="connsiteY2" fmla="*/ 0 h 2233612"/>
              </a:gdLst>
              <a:ahLst/>
              <a:cxnLst>
                <a:cxn ang="0">
                  <a:pos x="connsiteX0" y="connsiteY0"/>
                </a:cxn>
                <a:cxn ang="0">
                  <a:pos x="connsiteX1" y="connsiteY1"/>
                </a:cxn>
                <a:cxn ang="0">
                  <a:pos x="connsiteX2" y="connsiteY2"/>
                </a:cxn>
              </a:cxnLst>
              <a:rect l="l" t="t" r="r" b="b"/>
              <a:pathLst>
                <a:path w="4467225" h="2233612">
                  <a:moveTo>
                    <a:pt x="4467225" y="0"/>
                  </a:moveTo>
                  <a:cubicBezTo>
                    <a:pt x="4467225" y="1233583"/>
                    <a:pt x="3467195" y="2233613"/>
                    <a:pt x="2233613" y="2233613"/>
                  </a:cubicBezTo>
                  <a:cubicBezTo>
                    <a:pt x="1000030" y="2233613"/>
                    <a:pt x="0" y="1233583"/>
                    <a:pt x="0" y="0"/>
                  </a:cubicBezTo>
                </a:path>
              </a:pathLst>
            </a:custGeom>
            <a:noFill/>
            <a:ln w="12700" cap="flat">
              <a:solidFill>
                <a:schemeClr val="accent4"/>
              </a:solidFill>
              <a:prstDash val="solid"/>
              <a:miter/>
            </a:ln>
          </p:spPr>
          <p:txBody>
            <a:bodyPr rtlCol="0" anchor="ctr"/>
            <a:lstStyle/>
            <a:p>
              <a:endParaRPr lang="en-US"/>
            </a:p>
          </p:txBody>
        </p:sp>
        <p:cxnSp>
          <p:nvCxnSpPr>
            <p:cNvPr id="19" name="Straight Connector 18">
              <a:extLst>
                <a:ext uri="{FF2B5EF4-FFF2-40B4-BE49-F238E27FC236}">
                  <a16:creationId xmlns:a16="http://schemas.microsoft.com/office/drawing/2014/main" id="{E7C9104A-0B2E-42A7-8F27-CCEFDBA900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3816"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7C0EC34-7095-4362-AA58-F5721313738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C19E597-F67B-455A-9D77-8B564DC5DB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581337"/>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CFF4279-F451-4DED-87EB-1899D7E4EB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6276734"/>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32303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C1A60-1E66-655A-FC0D-6A210C110916}"/>
              </a:ext>
            </a:extLst>
          </p:cNvPr>
          <p:cNvSpPr>
            <a:spLocks noGrp="1"/>
          </p:cNvSpPr>
          <p:nvPr>
            <p:ph type="title"/>
          </p:nvPr>
        </p:nvSpPr>
        <p:spPr/>
        <p:txBody>
          <a:bodyPr/>
          <a:lstStyle/>
          <a:p>
            <a:r>
              <a:rPr lang="en-US" dirty="0"/>
              <a:t>Energy disaggregation</a:t>
            </a:r>
          </a:p>
        </p:txBody>
      </p:sp>
      <p:sp>
        <p:nvSpPr>
          <p:cNvPr id="3" name="Content Placeholder 2">
            <a:extLst>
              <a:ext uri="{FF2B5EF4-FFF2-40B4-BE49-F238E27FC236}">
                <a16:creationId xmlns:a16="http://schemas.microsoft.com/office/drawing/2014/main" id="{466561B8-BAF9-BFFB-459E-A13382B359CD}"/>
              </a:ext>
            </a:extLst>
          </p:cNvPr>
          <p:cNvSpPr>
            <a:spLocks noGrp="1"/>
          </p:cNvSpPr>
          <p:nvPr>
            <p:ph idx="1"/>
          </p:nvPr>
        </p:nvSpPr>
        <p:spPr/>
        <p:txBody>
          <a:bodyPr>
            <a:normAutofit fontScale="77500" lnSpcReduction="20000"/>
          </a:bodyPr>
          <a:lstStyle/>
          <a:p>
            <a:r>
              <a:rPr lang="en-US" b="1" dirty="0"/>
              <a:t>Getting the ON OFF data</a:t>
            </a:r>
          </a:p>
          <a:p>
            <a:pPr marL="0" indent="0">
              <a:buNone/>
            </a:pPr>
            <a:r>
              <a:rPr lang="en-US" dirty="0"/>
              <a:t>K-Means clustering(with K=2), to split each appliance’s readings into two clusters. The off label was assigned to the cluster with lower value readings, and the on label to the cluster with higher value readings.  Better than just using threshold.</a:t>
            </a:r>
          </a:p>
          <a:p>
            <a:r>
              <a:rPr lang="en-US" b="1" dirty="0"/>
              <a:t>Preparing the dataset</a:t>
            </a:r>
          </a:p>
          <a:p>
            <a:pPr marL="0" indent="0">
              <a:buNone/>
            </a:pPr>
            <a:r>
              <a:rPr lang="en-US" dirty="0"/>
              <a:t>For a timestamp sum all the appliances states get binary and convert it into decimal. A train test split is performed (50:50)</a:t>
            </a:r>
          </a:p>
          <a:p>
            <a:r>
              <a:rPr lang="en-US" b="1" dirty="0"/>
              <a:t>Prediction</a:t>
            </a:r>
          </a:p>
          <a:p>
            <a:pPr marL="0" indent="0">
              <a:buNone/>
            </a:pPr>
            <a:r>
              <a:rPr lang="en-US" dirty="0"/>
              <a:t>Get overall consumption for all the above time stamps and predict the target using XG boost model.</a:t>
            </a:r>
          </a:p>
          <a:p>
            <a:pPr marL="0" indent="0">
              <a:buNone/>
            </a:pPr>
            <a:r>
              <a:rPr lang="en-US" dirty="0"/>
              <a:t>Target is then decomposed into states for each appliance</a:t>
            </a:r>
          </a:p>
          <a:p>
            <a:r>
              <a:rPr lang="en-US" b="1" dirty="0"/>
              <a:t>Evaluation</a:t>
            </a:r>
          </a:p>
          <a:p>
            <a:pPr marL="0" indent="0">
              <a:buNone/>
            </a:pPr>
            <a:endParaRPr lang="en-US" dirty="0"/>
          </a:p>
          <a:p>
            <a:pPr marL="0" indent="0">
              <a:buNone/>
            </a:pPr>
            <a:r>
              <a:rPr lang="en-US" dirty="0"/>
              <a:t>	</a:t>
            </a:r>
          </a:p>
          <a:p>
            <a:pPr marL="0" indent="0">
              <a:buNone/>
            </a:pPr>
            <a:endParaRPr lang="en-US" dirty="0"/>
          </a:p>
        </p:txBody>
      </p:sp>
      <p:pic>
        <p:nvPicPr>
          <p:cNvPr id="6" name="Picture 5">
            <a:extLst>
              <a:ext uri="{FF2B5EF4-FFF2-40B4-BE49-F238E27FC236}">
                <a16:creationId xmlns:a16="http://schemas.microsoft.com/office/drawing/2014/main" id="{7128FE16-F16C-2C98-3EE1-3264CEFA49CD}"/>
              </a:ext>
            </a:extLst>
          </p:cNvPr>
          <p:cNvPicPr>
            <a:picLocks noChangeAspect="1"/>
          </p:cNvPicPr>
          <p:nvPr/>
        </p:nvPicPr>
        <p:blipFill>
          <a:blip r:embed="rId2"/>
          <a:stretch>
            <a:fillRect/>
          </a:stretch>
        </p:blipFill>
        <p:spPr>
          <a:xfrm>
            <a:off x="3977177" y="4529395"/>
            <a:ext cx="4237645" cy="1618313"/>
          </a:xfrm>
          <a:prstGeom prst="rect">
            <a:avLst/>
          </a:prstGeom>
        </p:spPr>
      </p:pic>
    </p:spTree>
    <p:extLst>
      <p:ext uri="{BB962C8B-B14F-4D97-AF65-F5344CB8AC3E}">
        <p14:creationId xmlns:p14="http://schemas.microsoft.com/office/powerpoint/2010/main" val="3662350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A345A-932F-C2F2-773F-F63B41E3308F}"/>
              </a:ext>
            </a:extLst>
          </p:cNvPr>
          <p:cNvSpPr>
            <a:spLocks noGrp="1"/>
          </p:cNvSpPr>
          <p:nvPr>
            <p:ph type="title"/>
          </p:nvPr>
        </p:nvSpPr>
        <p:spPr/>
        <p:txBody>
          <a:bodyPr/>
          <a:lstStyle/>
          <a:p>
            <a:r>
              <a:rPr lang="en-US" dirty="0"/>
              <a:t>Energy pattern extraction</a:t>
            </a:r>
          </a:p>
        </p:txBody>
      </p:sp>
      <p:sp>
        <p:nvSpPr>
          <p:cNvPr id="3" name="Content Placeholder 2">
            <a:extLst>
              <a:ext uri="{FF2B5EF4-FFF2-40B4-BE49-F238E27FC236}">
                <a16:creationId xmlns:a16="http://schemas.microsoft.com/office/drawing/2014/main" id="{61259290-8855-C129-22F2-B27FEDC9EC25}"/>
              </a:ext>
            </a:extLst>
          </p:cNvPr>
          <p:cNvSpPr>
            <a:spLocks noGrp="1"/>
          </p:cNvSpPr>
          <p:nvPr>
            <p:ph idx="1"/>
          </p:nvPr>
        </p:nvSpPr>
        <p:spPr/>
        <p:txBody>
          <a:bodyPr>
            <a:normAutofit fontScale="92500" lnSpcReduction="10000"/>
          </a:bodyPr>
          <a:lstStyle/>
          <a:p>
            <a:r>
              <a:rPr lang="en-US" dirty="0"/>
              <a:t>Pattern mining method </a:t>
            </a:r>
            <a:r>
              <a:rPr lang="en-US" dirty="0" err="1"/>
              <a:t>Apriori</a:t>
            </a:r>
            <a:r>
              <a:rPr lang="en-US" dirty="0"/>
              <a:t> is used.</a:t>
            </a:r>
          </a:p>
          <a:p>
            <a:r>
              <a:rPr lang="en-US" dirty="0"/>
              <a:t>Appliance sets that are frequently used together in the same day segment are discovered by </a:t>
            </a:r>
            <a:r>
              <a:rPr lang="en-US" dirty="0" err="1"/>
              <a:t>Apriori</a:t>
            </a:r>
            <a:r>
              <a:rPr lang="en-US" dirty="0"/>
              <a:t> are stored in a dictionary. </a:t>
            </a:r>
          </a:p>
          <a:p>
            <a:r>
              <a:rPr lang="en-US" dirty="0"/>
              <a:t>The next step is to extract rules from the frequent appliance sets of each day segment and use these rules as the user’s behavior concerning the usage of appliances at the specific segment.</a:t>
            </a:r>
          </a:p>
          <a:p>
            <a:r>
              <a:rPr lang="en-US" dirty="0"/>
              <a:t>House has 18 appliances using a support of 0.02 generates frequent </a:t>
            </a:r>
            <a:r>
              <a:rPr lang="en-US" dirty="0" err="1"/>
              <a:t>itemsets</a:t>
            </a:r>
            <a:r>
              <a:rPr lang="en-US" dirty="0"/>
              <a:t> and includes 17/18 appliances if support is reduced to 0.01 the 18</a:t>
            </a:r>
            <a:r>
              <a:rPr lang="en-US" baseline="30000" dirty="0"/>
              <a:t>th</a:t>
            </a:r>
            <a:r>
              <a:rPr lang="en-US" dirty="0"/>
              <a:t> device </a:t>
            </a:r>
            <a:r>
              <a:rPr lang="en-US" dirty="0" err="1"/>
              <a:t>playstation</a:t>
            </a:r>
            <a:r>
              <a:rPr lang="en-US" dirty="0"/>
              <a:t> is also visible whereas increasing the support to 0.03 reduces appliances from the frequent itemset. Thus, a support of 0.02 is chosen</a:t>
            </a:r>
          </a:p>
          <a:p>
            <a:pPr algn="l"/>
            <a:r>
              <a:rPr lang="en-US" sz="1800" b="0" i="0" u="none" strike="noStrike" baseline="0" dirty="0"/>
              <a:t>Using this subset of generated sequences, we can generate a map of appliance names and their active time slots. From this data, we get the knowledge about when a user uses a particular appliance in the whole day. This can be directly related to the user habits as we can successfully make the connection between the appliance state and the user activity</a:t>
            </a:r>
            <a:endParaRPr lang="en-US" dirty="0"/>
          </a:p>
        </p:txBody>
      </p:sp>
    </p:spTree>
    <p:extLst>
      <p:ext uri="{BB962C8B-B14F-4D97-AF65-F5344CB8AC3E}">
        <p14:creationId xmlns:p14="http://schemas.microsoft.com/office/powerpoint/2010/main" val="959193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DFCEE-A280-9C67-105C-EB1F9C11D389}"/>
              </a:ext>
            </a:extLst>
          </p:cNvPr>
          <p:cNvSpPr>
            <a:spLocks noGrp="1"/>
          </p:cNvSpPr>
          <p:nvPr>
            <p:ph type="title"/>
          </p:nvPr>
        </p:nvSpPr>
        <p:spPr/>
        <p:txBody>
          <a:bodyPr/>
          <a:lstStyle/>
          <a:p>
            <a:r>
              <a:rPr lang="en-US" dirty="0"/>
              <a:t>Appliance usage recommendation</a:t>
            </a:r>
          </a:p>
        </p:txBody>
      </p:sp>
      <p:sp>
        <p:nvSpPr>
          <p:cNvPr id="3" name="Content Placeholder 2">
            <a:extLst>
              <a:ext uri="{FF2B5EF4-FFF2-40B4-BE49-F238E27FC236}">
                <a16:creationId xmlns:a16="http://schemas.microsoft.com/office/drawing/2014/main" id="{6767DDC3-CEF6-E86D-4211-F2B6FD3E8622}"/>
              </a:ext>
            </a:extLst>
          </p:cNvPr>
          <p:cNvSpPr>
            <a:spLocks noGrp="1"/>
          </p:cNvSpPr>
          <p:nvPr>
            <p:ph idx="1"/>
          </p:nvPr>
        </p:nvSpPr>
        <p:spPr/>
        <p:txBody>
          <a:bodyPr/>
          <a:lstStyle/>
          <a:p>
            <a:r>
              <a:rPr lang="en-US" dirty="0"/>
              <a:t>Recommendations are sorted by their confidence scores; top recommendation is shown on the user interface.</a:t>
            </a:r>
          </a:p>
          <a:p>
            <a:r>
              <a:rPr lang="en-US" dirty="0"/>
              <a:t>If the user switches on something that is different from his routine an alert is generated to turn of that device.</a:t>
            </a:r>
          </a:p>
          <a:p>
            <a:pPr marL="0" indent="0">
              <a:buNone/>
            </a:pPr>
            <a:r>
              <a:rPr lang="en-US" dirty="0"/>
              <a:t>Our recommendation shows to turn on dishwasher form 6 to 10pm which is when user normally turns the dishwasher on, other appliances show a similar trend</a:t>
            </a:r>
          </a:p>
          <a:p>
            <a:endParaRPr lang="en-US" dirty="0"/>
          </a:p>
        </p:txBody>
      </p:sp>
    </p:spTree>
    <p:extLst>
      <p:ext uri="{BB962C8B-B14F-4D97-AF65-F5344CB8AC3E}">
        <p14:creationId xmlns:p14="http://schemas.microsoft.com/office/powerpoint/2010/main" val="4174786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85B5D-08BC-5827-C8AB-E2080FFBD4B9}"/>
              </a:ext>
            </a:extLst>
          </p:cNvPr>
          <p:cNvSpPr>
            <a:spLocks noGrp="1"/>
          </p:cNvSpPr>
          <p:nvPr>
            <p:ph type="title"/>
          </p:nvPr>
        </p:nvSpPr>
        <p:spPr/>
        <p:txBody>
          <a:bodyPr/>
          <a:lstStyle/>
          <a:p>
            <a:r>
              <a:rPr lang="en-US" dirty="0"/>
              <a:t>User Interface</a:t>
            </a:r>
          </a:p>
        </p:txBody>
      </p:sp>
      <p:pic>
        <p:nvPicPr>
          <p:cNvPr id="4" name="_- Made with Clipchamp (2)">
            <a:hlinkClick r:id="" action="ppaction://media"/>
            <a:extLst>
              <a:ext uri="{FF2B5EF4-FFF2-40B4-BE49-F238E27FC236}">
                <a16:creationId xmlns:a16="http://schemas.microsoft.com/office/drawing/2014/main" id="{7B328BD0-F881-23B2-3E25-1F9E1799292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70952" y="1887239"/>
            <a:ext cx="6796087" cy="3822700"/>
          </a:xfrm>
        </p:spPr>
      </p:pic>
    </p:spTree>
    <p:extLst>
      <p:ext uri="{BB962C8B-B14F-4D97-AF65-F5344CB8AC3E}">
        <p14:creationId xmlns:p14="http://schemas.microsoft.com/office/powerpoint/2010/main" val="1058360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0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ArchVTI">
  <a:themeElements>
    <a:clrScheme name="AnalogousFromDarkSeedLeftStep">
      <a:dk1>
        <a:srgbClr val="000000"/>
      </a:dk1>
      <a:lt1>
        <a:srgbClr val="FFFFFF"/>
      </a:lt1>
      <a:dk2>
        <a:srgbClr val="1B2131"/>
      </a:dk2>
      <a:lt2>
        <a:srgbClr val="F0F3F2"/>
      </a:lt2>
      <a:accent1>
        <a:srgbClr val="C34D91"/>
      </a:accent1>
      <a:accent2>
        <a:srgbClr val="B13BB1"/>
      </a:accent2>
      <a:accent3>
        <a:srgbClr val="924DC3"/>
      </a:accent3>
      <a:accent4>
        <a:srgbClr val="513DB2"/>
      </a:accent4>
      <a:accent5>
        <a:srgbClr val="4D6AC3"/>
      </a:accent5>
      <a:accent6>
        <a:srgbClr val="3B89B1"/>
      </a:accent6>
      <a:hlink>
        <a:srgbClr val="3F49BF"/>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8D333353C95D846935CFB2CE877ACB6" ma:contentTypeVersion="5" ma:contentTypeDescription="Create a new document." ma:contentTypeScope="" ma:versionID="26edd669472c81fe55c267396cd447c9">
  <xsd:schema xmlns:xsd="http://www.w3.org/2001/XMLSchema" xmlns:xs="http://www.w3.org/2001/XMLSchema" xmlns:p="http://schemas.microsoft.com/office/2006/metadata/properties" xmlns:ns3="72a8d80b-10ca-4df5-b1f6-c74ceac772a6" xmlns:ns4="b5d7e523-1836-418c-8cac-bad236b6c063" targetNamespace="http://schemas.microsoft.com/office/2006/metadata/properties" ma:root="true" ma:fieldsID="7f0086113bc62c4b39fd1424b09bf986" ns3:_="" ns4:_="">
    <xsd:import namespace="72a8d80b-10ca-4df5-b1f6-c74ceac772a6"/>
    <xsd:import namespace="b5d7e523-1836-418c-8cac-bad236b6c063"/>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2a8d80b-10ca-4df5-b1f6-c74ceac772a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5d7e523-1836-418c-8cac-bad236b6c06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68B0BAD-C3B2-4928-9672-C8013A243DB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2a8d80b-10ca-4df5-b1f6-c74ceac772a6"/>
    <ds:schemaRef ds:uri="b5d7e523-1836-418c-8cac-bad236b6c06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03F9932-4DCE-4E36-8720-E738DADA0B39}">
  <ds:schemaRefs>
    <ds:schemaRef ds:uri="http://schemas.microsoft.com/sharepoint/v3/contenttype/forms"/>
  </ds:schemaRefs>
</ds:datastoreItem>
</file>

<file path=customXml/itemProps3.xml><?xml version="1.0" encoding="utf-8"?>
<ds:datastoreItem xmlns:ds="http://schemas.openxmlformats.org/officeDocument/2006/customXml" ds:itemID="{7D9F151E-72C1-49FB-B5B5-0F7E4DDD83FA}">
  <ds:schemaRefs>
    <ds:schemaRef ds:uri="b5d7e523-1836-418c-8cac-bad236b6c063"/>
    <ds:schemaRef ds:uri="http://schemas.microsoft.com/office/2006/documentManagement/types"/>
    <ds:schemaRef ds:uri="http://purl.org/dc/terms/"/>
    <ds:schemaRef ds:uri="http://schemas.microsoft.com/office/2006/metadata/properties"/>
    <ds:schemaRef ds:uri="http://schemas.openxmlformats.org/package/2006/metadata/core-properties"/>
    <ds:schemaRef ds:uri="http://schemas.microsoft.com/office/infopath/2007/PartnerControls"/>
    <ds:schemaRef ds:uri="http://purl.org/dc/elements/1.1/"/>
    <ds:schemaRef ds:uri="72a8d80b-10ca-4df5-b1f6-c74ceac772a6"/>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318</TotalTime>
  <Words>734</Words>
  <Application>Microsoft Office PowerPoint</Application>
  <PresentationFormat>Widescreen</PresentationFormat>
  <Paragraphs>59</Paragraphs>
  <Slides>12</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Avenir Next LT Pro</vt:lpstr>
      <vt:lpstr>AvenirNext LT Pro Medium</vt:lpstr>
      <vt:lpstr>Consolas</vt:lpstr>
      <vt:lpstr>Footlight MT Light</vt:lpstr>
      <vt:lpstr>MinionPro-Regular</vt:lpstr>
      <vt:lpstr>ArchVTI</vt:lpstr>
      <vt:lpstr>Real time electricity plan recommendation system for common house holds</vt:lpstr>
      <vt:lpstr>Background</vt:lpstr>
      <vt:lpstr>Objectives</vt:lpstr>
      <vt:lpstr>Plan of action</vt:lpstr>
      <vt:lpstr>Available datasets</vt:lpstr>
      <vt:lpstr>Energy disaggregation</vt:lpstr>
      <vt:lpstr>Energy pattern extraction</vt:lpstr>
      <vt:lpstr>Appliance usage recommendation</vt:lpstr>
      <vt:lpstr>User Interface</vt:lpstr>
      <vt:lpstr>Evaluation</vt:lpstr>
      <vt:lpstr>References</vt:lpstr>
      <vt:lpstr>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time electricity plan recommendation system for common house holds</dc:title>
  <dc:creator>Asim Javed</dc:creator>
  <cp:lastModifiedBy>Asim Javed</cp:lastModifiedBy>
  <cp:revision>2</cp:revision>
  <dcterms:created xsi:type="dcterms:W3CDTF">2022-11-10T23:09:26Z</dcterms:created>
  <dcterms:modified xsi:type="dcterms:W3CDTF">2022-11-14T23:41:01Z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0x01010028D333353C95D846935CFB2CE877ACB6</vt:lpwstr>
  </property>
</Properties>
</file>

<file path=docProps/thumbnail.jpeg>
</file>